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1.jpg" ContentType="image/gif"/>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6" r:id="rId1"/>
  </p:sldMasterIdLst>
  <p:notesMasterIdLst>
    <p:notesMasterId r:id="rId45"/>
  </p:notesMasterIdLst>
  <p:sldIdLst>
    <p:sldId id="256" r:id="rId2"/>
    <p:sldId id="258" r:id="rId3"/>
    <p:sldId id="257" r:id="rId4"/>
    <p:sldId id="262" r:id="rId5"/>
    <p:sldId id="286" r:id="rId6"/>
    <p:sldId id="259" r:id="rId7"/>
    <p:sldId id="261" r:id="rId8"/>
    <p:sldId id="819" r:id="rId9"/>
    <p:sldId id="264" r:id="rId10"/>
    <p:sldId id="265" r:id="rId11"/>
    <p:sldId id="263" r:id="rId12"/>
    <p:sldId id="266" r:id="rId13"/>
    <p:sldId id="825" r:id="rId14"/>
    <p:sldId id="820" r:id="rId15"/>
    <p:sldId id="823" r:id="rId16"/>
    <p:sldId id="841" r:id="rId17"/>
    <p:sldId id="840" r:id="rId18"/>
    <p:sldId id="843" r:id="rId19"/>
    <p:sldId id="842" r:id="rId20"/>
    <p:sldId id="844" r:id="rId21"/>
    <p:sldId id="822" r:id="rId22"/>
    <p:sldId id="824" r:id="rId23"/>
    <p:sldId id="831" r:id="rId24"/>
    <p:sldId id="270" r:id="rId25"/>
    <p:sldId id="293" r:id="rId26"/>
    <p:sldId id="845" r:id="rId27"/>
    <p:sldId id="284" r:id="rId28"/>
    <p:sldId id="829" r:id="rId29"/>
    <p:sldId id="281" r:id="rId30"/>
    <p:sldId id="830" r:id="rId31"/>
    <p:sldId id="303" r:id="rId32"/>
    <p:sldId id="299" r:id="rId33"/>
    <p:sldId id="297" r:id="rId34"/>
    <p:sldId id="271" r:id="rId35"/>
    <p:sldId id="826" r:id="rId36"/>
    <p:sldId id="827" r:id="rId37"/>
    <p:sldId id="828" r:id="rId38"/>
    <p:sldId id="274" r:id="rId39"/>
    <p:sldId id="847" r:id="rId40"/>
    <p:sldId id="816" r:id="rId41"/>
    <p:sldId id="839" r:id="rId42"/>
    <p:sldId id="818" r:id="rId43"/>
    <p:sldId id="84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E19"/>
    <a:srgbClr val="FDC17F"/>
    <a:srgbClr val="F53009"/>
    <a:srgbClr val="FFFF66"/>
    <a:srgbClr val="FDD735"/>
    <a:srgbClr val="E6F70D"/>
    <a:srgbClr val="FDC155"/>
    <a:srgbClr val="FF3C3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60"/>
  </p:normalViewPr>
  <p:slideViewPr>
    <p:cSldViewPr snapToGrid="0">
      <p:cViewPr varScale="1">
        <p:scale>
          <a:sx n="83" d="100"/>
          <a:sy n="83" d="100"/>
        </p:scale>
        <p:origin x="68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175DB-8D2E-4806-BFE2-D50A0EA171E6}"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E251741F-58E9-4C5C-B7F1-4EF60EFBFB69}">
      <dgm:prSet phldrT="[Text]" custT="1"/>
      <dgm:spPr>
        <a:solidFill>
          <a:srgbClr val="FEBBB0"/>
        </a:solidFill>
      </dgm:spPr>
      <dgm:t>
        <a:bodyPr/>
        <a:lstStyle/>
        <a:p>
          <a:endParaRPr lang="en-US" sz="2400" b="0" dirty="0">
            <a:solidFill>
              <a:schemeClr val="tx1"/>
            </a:solidFill>
            <a:latin typeface="Calibri" panose="020F0502020204030204" pitchFamily="34" charset="0"/>
          </a:endParaRPr>
        </a:p>
        <a:p>
          <a:r>
            <a:rPr lang="en-US" sz="2400" b="0" dirty="0">
              <a:solidFill>
                <a:schemeClr val="tx1"/>
              </a:solidFill>
              <a:latin typeface="Calibri" panose="020F0502020204030204" pitchFamily="34" charset="0"/>
              <a:cs typeface="Arial" panose="020B0604020202020204" pitchFamily="34" charset="0"/>
            </a:rPr>
            <a:t>FOCUSED</a:t>
          </a:r>
          <a:r>
            <a:rPr lang="en-US" sz="2400" b="0" baseline="0" dirty="0">
              <a:solidFill>
                <a:schemeClr val="tx1"/>
              </a:solidFill>
              <a:latin typeface="Calibri" panose="020F0502020204030204" pitchFamily="34" charset="0"/>
              <a:cs typeface="Arial" panose="020B0604020202020204" pitchFamily="34" charset="0"/>
            </a:rPr>
            <a:t> Sepsis Order set creation</a:t>
          </a:r>
        </a:p>
        <a:p>
          <a:endParaRPr lang="en-US" sz="1400" baseline="0" dirty="0">
            <a:solidFill>
              <a:schemeClr val="tx1"/>
            </a:solidFill>
          </a:endParaRPr>
        </a:p>
      </dgm:t>
    </dgm:pt>
    <dgm:pt modelId="{040AFDF4-5B44-42E1-AF6D-F6AD6F3B1C66}" type="parTrans" cxnId="{3ABB20C5-8959-476F-8C1F-881FD1D9DB4A}">
      <dgm:prSet/>
      <dgm:spPr/>
      <dgm:t>
        <a:bodyPr/>
        <a:lstStyle/>
        <a:p>
          <a:endParaRPr lang="en-US"/>
        </a:p>
      </dgm:t>
    </dgm:pt>
    <dgm:pt modelId="{A52A1B02-E03C-4890-B51D-439EDD7D5DDB}" type="sibTrans" cxnId="{3ABB20C5-8959-476F-8C1F-881FD1D9DB4A}">
      <dgm:prSet/>
      <dgm:spPr/>
      <dgm:t>
        <a:bodyPr/>
        <a:lstStyle/>
        <a:p>
          <a:endParaRPr lang="en-US"/>
        </a:p>
      </dgm:t>
    </dgm:pt>
    <dgm:pt modelId="{227C9A83-927B-4599-931F-D9C0789A2788}">
      <dgm:prSet phldrT="[Text]" custT="1"/>
      <dgm:spPr>
        <a:solidFill>
          <a:schemeClr val="bg2"/>
        </a:solidFill>
      </dgm:spPr>
      <dgm:t>
        <a:bodyPr/>
        <a:lstStyle/>
        <a:p>
          <a:r>
            <a:rPr lang="en-US" sz="2400" dirty="0">
              <a:solidFill>
                <a:schemeClr val="tx1"/>
              </a:solidFill>
              <a:latin typeface="Calibri" panose="020F0502020204030204" pitchFamily="34" charset="0"/>
              <a:cs typeface="Arial" panose="020B0604020202020204" pitchFamily="34" charset="0"/>
            </a:rPr>
            <a:t>Collaborate with UHS for timely delivery of IV pump modules. UHS will educate nurses on STAT pump orders</a:t>
          </a:r>
        </a:p>
      </dgm:t>
    </dgm:pt>
    <dgm:pt modelId="{7C1CD294-F3B5-43EE-9BE3-3764F4604972}" type="parTrans" cxnId="{89CF077F-A0E7-4922-8928-10C9101031A4}">
      <dgm:prSet/>
      <dgm:spPr/>
      <dgm:t>
        <a:bodyPr/>
        <a:lstStyle/>
        <a:p>
          <a:endParaRPr lang="en-US"/>
        </a:p>
      </dgm:t>
    </dgm:pt>
    <dgm:pt modelId="{C9CE99B7-D3E4-43F9-9D5C-C7E1B26298C7}" type="sibTrans" cxnId="{89CF077F-A0E7-4922-8928-10C9101031A4}">
      <dgm:prSet/>
      <dgm:spPr/>
      <dgm:t>
        <a:bodyPr/>
        <a:lstStyle/>
        <a:p>
          <a:endParaRPr lang="en-US"/>
        </a:p>
      </dgm:t>
    </dgm:pt>
    <dgm:pt modelId="{319FA87E-E49A-461F-94E7-2A5FBF89A540}">
      <dgm:prSet phldrT="[Text]" custT="1"/>
      <dgm:spPr>
        <a:solidFill>
          <a:srgbClr val="92D050"/>
        </a:solidFill>
      </dgm:spPr>
      <dgm:t>
        <a:bodyPr/>
        <a:lstStyle/>
        <a:p>
          <a:r>
            <a:rPr lang="en-US" sz="2400" dirty="0">
              <a:solidFill>
                <a:schemeClr val="tx1"/>
              </a:solidFill>
              <a:latin typeface="Calibri" panose="020F0502020204030204" pitchFamily="34" charset="0"/>
              <a:cs typeface="Arial" panose="020B0604020202020204" pitchFamily="34" charset="0"/>
            </a:rPr>
            <a:t>Educate IM Hospitalists, Affiliate Practitioners, and IM house staff</a:t>
          </a:r>
        </a:p>
      </dgm:t>
    </dgm:pt>
    <dgm:pt modelId="{3CC67063-E64A-4C66-8C8E-F5C969AB7BAE}" type="sibTrans" cxnId="{ED5A3359-C3E1-408E-82E0-76632BBB3F08}">
      <dgm:prSet/>
      <dgm:spPr/>
      <dgm:t>
        <a:bodyPr/>
        <a:lstStyle/>
        <a:p>
          <a:endParaRPr lang="en-US"/>
        </a:p>
      </dgm:t>
    </dgm:pt>
    <dgm:pt modelId="{8EA1D749-F978-4357-8720-21BCEFE5DC79}" type="parTrans" cxnId="{ED5A3359-C3E1-408E-82E0-76632BBB3F08}">
      <dgm:prSet/>
      <dgm:spPr/>
      <dgm:t>
        <a:bodyPr/>
        <a:lstStyle/>
        <a:p>
          <a:endParaRPr lang="en-US"/>
        </a:p>
      </dgm:t>
    </dgm:pt>
    <dgm:pt modelId="{ED7BD922-09CC-4ADF-BC74-3586B55263A5}" type="pres">
      <dgm:prSet presAssocID="{B0E175DB-8D2E-4806-BFE2-D50A0EA171E6}" presName="Name0" presStyleCnt="0">
        <dgm:presLayoutVars>
          <dgm:chMax val="7"/>
          <dgm:chPref val="7"/>
          <dgm:dir/>
        </dgm:presLayoutVars>
      </dgm:prSet>
      <dgm:spPr/>
    </dgm:pt>
    <dgm:pt modelId="{1584CFF9-C596-4C40-9887-51D81BBB1CA3}" type="pres">
      <dgm:prSet presAssocID="{B0E175DB-8D2E-4806-BFE2-D50A0EA171E6}" presName="Name1" presStyleCnt="0"/>
      <dgm:spPr/>
    </dgm:pt>
    <dgm:pt modelId="{59551519-E71F-41D1-A88E-76AD1567E9F7}" type="pres">
      <dgm:prSet presAssocID="{B0E175DB-8D2E-4806-BFE2-D50A0EA171E6}" presName="cycle" presStyleCnt="0"/>
      <dgm:spPr/>
    </dgm:pt>
    <dgm:pt modelId="{62094114-5FE8-4551-B921-C4DF30F0B4C7}" type="pres">
      <dgm:prSet presAssocID="{B0E175DB-8D2E-4806-BFE2-D50A0EA171E6}" presName="srcNode" presStyleLbl="node1" presStyleIdx="0" presStyleCnt="3"/>
      <dgm:spPr/>
    </dgm:pt>
    <dgm:pt modelId="{C6B1557E-81B3-4A21-93E9-66E809405A35}" type="pres">
      <dgm:prSet presAssocID="{B0E175DB-8D2E-4806-BFE2-D50A0EA171E6}" presName="conn" presStyleLbl="parChTrans1D2" presStyleIdx="0" presStyleCnt="1"/>
      <dgm:spPr/>
    </dgm:pt>
    <dgm:pt modelId="{687E3A27-983E-4B15-BB29-64E34BD3B1BB}" type="pres">
      <dgm:prSet presAssocID="{B0E175DB-8D2E-4806-BFE2-D50A0EA171E6}" presName="extraNode" presStyleLbl="node1" presStyleIdx="0" presStyleCnt="3"/>
      <dgm:spPr/>
    </dgm:pt>
    <dgm:pt modelId="{F11D48AE-7B79-4654-BEB4-573B3020BA5D}" type="pres">
      <dgm:prSet presAssocID="{B0E175DB-8D2E-4806-BFE2-D50A0EA171E6}" presName="dstNode" presStyleLbl="node1" presStyleIdx="0" presStyleCnt="3"/>
      <dgm:spPr/>
    </dgm:pt>
    <dgm:pt modelId="{AA8F3DDF-09BD-4307-8CCC-21A7F61255B8}" type="pres">
      <dgm:prSet presAssocID="{E251741F-58E9-4C5C-B7F1-4EF60EFBFB69}" presName="text_1" presStyleLbl="node1" presStyleIdx="0" presStyleCnt="3" custScaleX="98268" custScaleY="121552" custLinFactNeighborX="2130">
        <dgm:presLayoutVars>
          <dgm:bulletEnabled val="1"/>
        </dgm:presLayoutVars>
      </dgm:prSet>
      <dgm:spPr/>
    </dgm:pt>
    <dgm:pt modelId="{795ECE1A-5CDC-4273-B7CC-48E89A9098C4}" type="pres">
      <dgm:prSet presAssocID="{E251741F-58E9-4C5C-B7F1-4EF60EFBFB69}" presName="accent_1" presStyleCnt="0"/>
      <dgm:spPr/>
    </dgm:pt>
    <dgm:pt modelId="{38D7B596-E8AC-4FB1-8C70-37B00C891451}" type="pres">
      <dgm:prSet presAssocID="{E251741F-58E9-4C5C-B7F1-4EF60EFBFB69}" presName="accentRepeatNode" presStyleLbl="solidFgAcc1" presStyleIdx="0" presStyleCnt="3"/>
      <dgm:spPr>
        <a:blipFill rotWithShape="0">
          <a:blip xmlns:r="http://schemas.openxmlformats.org/officeDocument/2006/relationships" r:embed="rId1"/>
          <a:srcRect/>
          <a:stretch>
            <a:fillRect l="-31000" r="-31000"/>
          </a:stretch>
        </a:blipFill>
      </dgm:spPr>
    </dgm:pt>
    <dgm:pt modelId="{DBAE8E20-D5A4-4127-8343-C195B549CDDF}" type="pres">
      <dgm:prSet presAssocID="{319FA87E-E49A-461F-94E7-2A5FBF89A540}" presName="text_2" presStyleLbl="node1" presStyleIdx="1" presStyleCnt="3" custScaleX="103404" custScaleY="123084" custLinFactNeighborX="1038">
        <dgm:presLayoutVars>
          <dgm:bulletEnabled val="1"/>
        </dgm:presLayoutVars>
      </dgm:prSet>
      <dgm:spPr/>
    </dgm:pt>
    <dgm:pt modelId="{ABC4E5E1-F589-4990-B3E8-CE245DA580CC}" type="pres">
      <dgm:prSet presAssocID="{319FA87E-E49A-461F-94E7-2A5FBF89A540}" presName="accent_2" presStyleCnt="0"/>
      <dgm:spPr/>
    </dgm:pt>
    <dgm:pt modelId="{65BC9DC9-715C-4609-B7E0-A0954867C691}" type="pres">
      <dgm:prSet presAssocID="{319FA87E-E49A-461F-94E7-2A5FBF89A540}" presName="accentRepeatNode" presStyleLbl="solidFgAcc1" presStyleIdx="1" presStyleCnt="3" custScaleX="102161" custScaleY="105028"/>
      <dgm:spPr>
        <a:blipFill rotWithShape="0">
          <a:blip xmlns:r="http://schemas.openxmlformats.org/officeDocument/2006/relationships" r:embed="rId2"/>
          <a:srcRect/>
          <a:stretch>
            <a:fillRect l="-27000" r="-27000"/>
          </a:stretch>
        </a:blipFill>
      </dgm:spPr>
    </dgm:pt>
    <dgm:pt modelId="{E0A5EB05-656D-4C6D-AB47-F329A3906D83}" type="pres">
      <dgm:prSet presAssocID="{227C9A83-927B-4599-931F-D9C0789A2788}" presName="text_3" presStyleLbl="node1" presStyleIdx="2" presStyleCnt="3" custScaleX="104539" custScaleY="120455">
        <dgm:presLayoutVars>
          <dgm:bulletEnabled val="1"/>
        </dgm:presLayoutVars>
      </dgm:prSet>
      <dgm:spPr/>
    </dgm:pt>
    <dgm:pt modelId="{1B91D8AB-F99A-4360-999D-0C64130420E3}" type="pres">
      <dgm:prSet presAssocID="{227C9A83-927B-4599-931F-D9C0789A2788}" presName="accent_3" presStyleCnt="0"/>
      <dgm:spPr/>
    </dgm:pt>
    <dgm:pt modelId="{77414039-E649-4E48-BBE2-9AFE66D9FFE8}" type="pres">
      <dgm:prSet presAssocID="{227C9A83-927B-4599-931F-D9C0789A2788}" presName="accentRepeatNode" presStyleLbl="solidFgAcc1" presStyleIdx="2" presStyleCnt="3" custLinFactNeighborX="-4955" custLinFactNeighborY="19"/>
      <dgm:spPr>
        <a:blipFill rotWithShape="0">
          <a:blip xmlns:r="http://schemas.openxmlformats.org/officeDocument/2006/relationships" r:embed="rId3"/>
          <a:srcRect/>
          <a:stretch>
            <a:fillRect/>
          </a:stretch>
        </a:blipFill>
      </dgm:spPr>
    </dgm:pt>
  </dgm:ptLst>
  <dgm:cxnLst>
    <dgm:cxn modelId="{D901D267-DB0B-466A-969D-8A76F72D5081}" type="presOf" srcId="{B0E175DB-8D2E-4806-BFE2-D50A0EA171E6}" destId="{ED7BD922-09CC-4ADF-BC74-3586B55263A5}" srcOrd="0" destOrd="0" presId="urn:microsoft.com/office/officeart/2008/layout/VerticalCurvedList"/>
    <dgm:cxn modelId="{C8C70C73-95F3-4B9A-9953-0DC831997825}" type="presOf" srcId="{A52A1B02-E03C-4890-B51D-439EDD7D5DDB}" destId="{C6B1557E-81B3-4A21-93E9-66E809405A35}" srcOrd="0" destOrd="0" presId="urn:microsoft.com/office/officeart/2008/layout/VerticalCurvedList"/>
    <dgm:cxn modelId="{ED5A3359-C3E1-408E-82E0-76632BBB3F08}" srcId="{B0E175DB-8D2E-4806-BFE2-D50A0EA171E6}" destId="{319FA87E-E49A-461F-94E7-2A5FBF89A540}" srcOrd="1" destOrd="0" parTransId="{8EA1D749-F978-4357-8720-21BCEFE5DC79}" sibTransId="{3CC67063-E64A-4C66-8C8E-F5C969AB7BAE}"/>
    <dgm:cxn modelId="{89CF077F-A0E7-4922-8928-10C9101031A4}" srcId="{B0E175DB-8D2E-4806-BFE2-D50A0EA171E6}" destId="{227C9A83-927B-4599-931F-D9C0789A2788}" srcOrd="2" destOrd="0" parTransId="{7C1CD294-F3B5-43EE-9BE3-3764F4604972}" sibTransId="{C9CE99B7-D3E4-43F9-9D5C-C7E1B26298C7}"/>
    <dgm:cxn modelId="{3ABB20C5-8959-476F-8C1F-881FD1D9DB4A}" srcId="{B0E175DB-8D2E-4806-BFE2-D50A0EA171E6}" destId="{E251741F-58E9-4C5C-B7F1-4EF60EFBFB69}" srcOrd="0" destOrd="0" parTransId="{040AFDF4-5B44-42E1-AF6D-F6AD6F3B1C66}" sibTransId="{A52A1B02-E03C-4890-B51D-439EDD7D5DDB}"/>
    <dgm:cxn modelId="{60A67EC8-4516-45D6-8EA1-6A46C3EFADB9}" type="presOf" srcId="{E251741F-58E9-4C5C-B7F1-4EF60EFBFB69}" destId="{AA8F3DDF-09BD-4307-8CCC-21A7F61255B8}" srcOrd="0" destOrd="0" presId="urn:microsoft.com/office/officeart/2008/layout/VerticalCurvedList"/>
    <dgm:cxn modelId="{041811DA-0F37-4F11-A484-73287B15F49A}" type="presOf" srcId="{319FA87E-E49A-461F-94E7-2A5FBF89A540}" destId="{DBAE8E20-D5A4-4127-8343-C195B549CDDF}" srcOrd="0" destOrd="0" presId="urn:microsoft.com/office/officeart/2008/layout/VerticalCurvedList"/>
    <dgm:cxn modelId="{2BD970EB-517D-4CAA-A0BC-EDC9DE9386C9}" type="presOf" srcId="{227C9A83-927B-4599-931F-D9C0789A2788}" destId="{E0A5EB05-656D-4C6D-AB47-F329A3906D83}" srcOrd="0" destOrd="0" presId="urn:microsoft.com/office/officeart/2008/layout/VerticalCurvedList"/>
    <dgm:cxn modelId="{A7CD27D3-CF01-4A2E-8CB4-292B239BA63F}" type="presParOf" srcId="{ED7BD922-09CC-4ADF-BC74-3586B55263A5}" destId="{1584CFF9-C596-4C40-9887-51D81BBB1CA3}" srcOrd="0" destOrd="0" presId="urn:microsoft.com/office/officeart/2008/layout/VerticalCurvedList"/>
    <dgm:cxn modelId="{5F0A3743-EAC1-4606-89DA-B909B2088F52}" type="presParOf" srcId="{1584CFF9-C596-4C40-9887-51D81BBB1CA3}" destId="{59551519-E71F-41D1-A88E-76AD1567E9F7}" srcOrd="0" destOrd="0" presId="urn:microsoft.com/office/officeart/2008/layout/VerticalCurvedList"/>
    <dgm:cxn modelId="{464853BA-3515-42C7-A006-8F4D670E2735}" type="presParOf" srcId="{59551519-E71F-41D1-A88E-76AD1567E9F7}" destId="{62094114-5FE8-4551-B921-C4DF30F0B4C7}" srcOrd="0" destOrd="0" presId="urn:microsoft.com/office/officeart/2008/layout/VerticalCurvedList"/>
    <dgm:cxn modelId="{19DFD938-9006-4E41-A914-176923EAFAC0}" type="presParOf" srcId="{59551519-E71F-41D1-A88E-76AD1567E9F7}" destId="{C6B1557E-81B3-4A21-93E9-66E809405A35}" srcOrd="1" destOrd="0" presId="urn:microsoft.com/office/officeart/2008/layout/VerticalCurvedList"/>
    <dgm:cxn modelId="{58F3CD32-17DC-4F28-A572-4B12E4FE79A0}" type="presParOf" srcId="{59551519-E71F-41D1-A88E-76AD1567E9F7}" destId="{687E3A27-983E-4B15-BB29-64E34BD3B1BB}" srcOrd="2" destOrd="0" presId="urn:microsoft.com/office/officeart/2008/layout/VerticalCurvedList"/>
    <dgm:cxn modelId="{3A32539A-5B17-49DF-A7E7-50735AEDD648}" type="presParOf" srcId="{59551519-E71F-41D1-A88E-76AD1567E9F7}" destId="{F11D48AE-7B79-4654-BEB4-573B3020BA5D}" srcOrd="3" destOrd="0" presId="urn:microsoft.com/office/officeart/2008/layout/VerticalCurvedList"/>
    <dgm:cxn modelId="{044A90A3-A41E-4C04-84CD-4A052D7A8A67}" type="presParOf" srcId="{1584CFF9-C596-4C40-9887-51D81BBB1CA3}" destId="{AA8F3DDF-09BD-4307-8CCC-21A7F61255B8}" srcOrd="1" destOrd="0" presId="urn:microsoft.com/office/officeart/2008/layout/VerticalCurvedList"/>
    <dgm:cxn modelId="{99953172-D126-41F8-AB8D-2B8B90C16452}" type="presParOf" srcId="{1584CFF9-C596-4C40-9887-51D81BBB1CA3}" destId="{795ECE1A-5CDC-4273-B7CC-48E89A9098C4}" srcOrd="2" destOrd="0" presId="urn:microsoft.com/office/officeart/2008/layout/VerticalCurvedList"/>
    <dgm:cxn modelId="{F92D650B-E2BE-405B-B235-E0B58E1B6229}" type="presParOf" srcId="{795ECE1A-5CDC-4273-B7CC-48E89A9098C4}" destId="{38D7B596-E8AC-4FB1-8C70-37B00C891451}" srcOrd="0" destOrd="0" presId="urn:microsoft.com/office/officeart/2008/layout/VerticalCurvedList"/>
    <dgm:cxn modelId="{05A48866-AA91-4548-B1BF-EE0A7C597782}" type="presParOf" srcId="{1584CFF9-C596-4C40-9887-51D81BBB1CA3}" destId="{DBAE8E20-D5A4-4127-8343-C195B549CDDF}" srcOrd="3" destOrd="0" presId="urn:microsoft.com/office/officeart/2008/layout/VerticalCurvedList"/>
    <dgm:cxn modelId="{9D6FBB4E-E70D-40CC-AE4E-FDD2DA7CC940}" type="presParOf" srcId="{1584CFF9-C596-4C40-9887-51D81BBB1CA3}" destId="{ABC4E5E1-F589-4990-B3E8-CE245DA580CC}" srcOrd="4" destOrd="0" presId="urn:microsoft.com/office/officeart/2008/layout/VerticalCurvedList"/>
    <dgm:cxn modelId="{A51D003C-6206-487B-8CF6-DA906CBB54EA}" type="presParOf" srcId="{ABC4E5E1-F589-4990-B3E8-CE245DA580CC}" destId="{65BC9DC9-715C-4609-B7E0-A0954867C691}" srcOrd="0" destOrd="0" presId="urn:microsoft.com/office/officeart/2008/layout/VerticalCurvedList"/>
    <dgm:cxn modelId="{BA6E069B-27A1-4528-82C7-11941A688AA2}" type="presParOf" srcId="{1584CFF9-C596-4C40-9887-51D81BBB1CA3}" destId="{E0A5EB05-656D-4C6D-AB47-F329A3906D83}" srcOrd="5" destOrd="0" presId="urn:microsoft.com/office/officeart/2008/layout/VerticalCurvedList"/>
    <dgm:cxn modelId="{D4203A61-FEF3-41B7-B7A1-181193708DFE}" type="presParOf" srcId="{1584CFF9-C596-4C40-9887-51D81BBB1CA3}" destId="{1B91D8AB-F99A-4360-999D-0C64130420E3}" srcOrd="6" destOrd="0" presId="urn:microsoft.com/office/officeart/2008/layout/VerticalCurvedList"/>
    <dgm:cxn modelId="{FDC2E2F4-6CA1-4253-8A8C-9A8AE8D96309}" type="presParOf" srcId="{1B91D8AB-F99A-4360-999D-0C64130420E3}" destId="{77414039-E649-4E48-BBE2-9AFE66D9FFE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557E-81B3-4A21-93E9-66E809405A35}">
      <dsp:nvSpPr>
        <dsp:cNvPr id="0" name=""/>
        <dsp:cNvSpPr/>
      </dsp:nvSpPr>
      <dsp:spPr>
        <a:xfrm>
          <a:off x="-5796866" y="-874718"/>
          <a:ext cx="6803617" cy="6803617"/>
        </a:xfrm>
        <a:prstGeom prst="blockArc">
          <a:avLst>
            <a:gd name="adj1" fmla="val 18900000"/>
            <a:gd name="adj2" fmla="val 2700000"/>
            <a:gd name="adj3" fmla="val 317"/>
          </a:avLst>
        </a:prstGeom>
        <a:noFill/>
        <a:ln w="400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A8F3DDF-09BD-4307-8CCC-21A7F61255B8}">
      <dsp:nvSpPr>
        <dsp:cNvPr id="0" name=""/>
        <dsp:cNvSpPr/>
      </dsp:nvSpPr>
      <dsp:spPr>
        <a:xfrm>
          <a:off x="838210" y="396490"/>
          <a:ext cx="7216833" cy="1228691"/>
        </a:xfrm>
        <a:prstGeom prst="rect">
          <a:avLst/>
        </a:prstGeom>
        <a:solidFill>
          <a:srgbClr val="FEBBB0"/>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2351" tIns="60960" rIns="60960" bIns="60960" numCol="1" spcCol="1270" anchor="ctr" anchorCtr="0">
          <a:noAutofit/>
        </a:bodyPr>
        <a:lstStyle/>
        <a:p>
          <a:pPr marL="0" lvl="0" indent="0" algn="l" defTabSz="1066800">
            <a:lnSpc>
              <a:spcPct val="90000"/>
            </a:lnSpc>
            <a:spcBef>
              <a:spcPct val="0"/>
            </a:spcBef>
            <a:spcAft>
              <a:spcPct val="35000"/>
            </a:spcAft>
            <a:buNone/>
          </a:pPr>
          <a:endParaRPr lang="en-US" sz="2400" b="0" kern="1200" dirty="0">
            <a:solidFill>
              <a:schemeClr val="tx1"/>
            </a:solidFill>
            <a:latin typeface="Calibri" panose="020F0502020204030204" pitchFamily="34" charset="0"/>
          </a:endParaRPr>
        </a:p>
        <a:p>
          <a:pPr marL="0" lvl="0" indent="0" algn="l" defTabSz="1066800">
            <a:lnSpc>
              <a:spcPct val="90000"/>
            </a:lnSpc>
            <a:spcBef>
              <a:spcPct val="0"/>
            </a:spcBef>
            <a:spcAft>
              <a:spcPct val="35000"/>
            </a:spcAft>
            <a:buNone/>
          </a:pPr>
          <a:r>
            <a:rPr lang="en-US" sz="2400" b="0" kern="1200" dirty="0">
              <a:solidFill>
                <a:schemeClr val="tx1"/>
              </a:solidFill>
              <a:latin typeface="Calibri" panose="020F0502020204030204" pitchFamily="34" charset="0"/>
              <a:cs typeface="Arial" panose="020B0604020202020204" pitchFamily="34" charset="0"/>
            </a:rPr>
            <a:t>FOCUSED</a:t>
          </a:r>
          <a:r>
            <a:rPr lang="en-US" sz="2400" b="0" kern="1200" baseline="0" dirty="0">
              <a:solidFill>
                <a:schemeClr val="tx1"/>
              </a:solidFill>
              <a:latin typeface="Calibri" panose="020F0502020204030204" pitchFamily="34" charset="0"/>
              <a:cs typeface="Arial" panose="020B0604020202020204" pitchFamily="34" charset="0"/>
            </a:rPr>
            <a:t> Sepsis Order set creation</a:t>
          </a:r>
        </a:p>
        <a:p>
          <a:pPr marL="0" lvl="0" indent="0" algn="l" defTabSz="1066800">
            <a:lnSpc>
              <a:spcPct val="90000"/>
            </a:lnSpc>
            <a:spcBef>
              <a:spcPct val="0"/>
            </a:spcBef>
            <a:spcAft>
              <a:spcPct val="35000"/>
            </a:spcAft>
            <a:buNone/>
          </a:pPr>
          <a:endParaRPr lang="en-US" sz="1400" kern="1200" baseline="0" dirty="0">
            <a:solidFill>
              <a:schemeClr val="tx1"/>
            </a:solidFill>
          </a:endParaRPr>
        </a:p>
      </dsp:txBody>
      <dsp:txXfrm>
        <a:off x="838210" y="396490"/>
        <a:ext cx="7216833" cy="1228691"/>
      </dsp:txXfrm>
    </dsp:sp>
    <dsp:sp modelId="{38D7B596-E8AC-4FB1-8C70-37B00C891451}">
      <dsp:nvSpPr>
        <dsp:cNvPr id="0" name=""/>
        <dsp:cNvSpPr/>
      </dsp:nvSpPr>
      <dsp:spPr>
        <a:xfrm>
          <a:off x="-13588" y="379063"/>
          <a:ext cx="1263545" cy="1263545"/>
        </a:xfrm>
        <a:prstGeom prst="ellipse">
          <a:avLst/>
        </a:prstGeom>
        <a:blipFill rotWithShape="0">
          <a:blip xmlns:r="http://schemas.openxmlformats.org/officeDocument/2006/relationships" r:embed="rId1"/>
          <a:srcRect/>
          <a:stretch>
            <a:fillRect l="-31000" r="-31000"/>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BAE8E20-D5A4-4127-8343-C195B549CDDF}">
      <dsp:nvSpPr>
        <dsp:cNvPr id="0" name=""/>
        <dsp:cNvSpPr/>
      </dsp:nvSpPr>
      <dsp:spPr>
        <a:xfrm>
          <a:off x="901223" y="1905001"/>
          <a:ext cx="7214076" cy="1244177"/>
        </a:xfrm>
        <a:prstGeom prst="rect">
          <a:avLst/>
        </a:prstGeom>
        <a:solidFill>
          <a:srgbClr val="92D050"/>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235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Calibri" panose="020F0502020204030204" pitchFamily="34" charset="0"/>
              <a:cs typeface="Arial" panose="020B0604020202020204" pitchFamily="34" charset="0"/>
            </a:rPr>
            <a:t>Educate IM Hospitalists, Affiliate Practitioners, and IM house staff</a:t>
          </a:r>
        </a:p>
      </dsp:txBody>
      <dsp:txXfrm>
        <a:off x="901223" y="1905001"/>
        <a:ext cx="7214076" cy="1244177"/>
      </dsp:txXfrm>
    </dsp:sp>
    <dsp:sp modelId="{65BC9DC9-715C-4609-B7E0-A0954867C691}">
      <dsp:nvSpPr>
        <dsp:cNvPr id="0" name=""/>
        <dsp:cNvSpPr/>
      </dsp:nvSpPr>
      <dsp:spPr>
        <a:xfrm>
          <a:off x="340197" y="1863551"/>
          <a:ext cx="1290850" cy="1327076"/>
        </a:xfrm>
        <a:prstGeom prst="ellipse">
          <a:avLst/>
        </a:prstGeom>
        <a:blipFill rotWithShape="0">
          <a:blip xmlns:r="http://schemas.openxmlformats.org/officeDocument/2006/relationships" r:embed="rId2"/>
          <a:srcRect/>
          <a:stretch>
            <a:fillRect l="-27000" r="-27000"/>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0A5EB05-656D-4C6D-AB47-F329A3906D83}">
      <dsp:nvSpPr>
        <dsp:cNvPr id="0" name=""/>
        <dsp:cNvSpPr/>
      </dsp:nvSpPr>
      <dsp:spPr>
        <a:xfrm>
          <a:off x="451510" y="3434542"/>
          <a:ext cx="7677377" cy="1217602"/>
        </a:xfrm>
        <a:prstGeom prst="rect">
          <a:avLst/>
        </a:prstGeom>
        <a:solidFill>
          <a:schemeClr val="bg2"/>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235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Calibri" panose="020F0502020204030204" pitchFamily="34" charset="0"/>
              <a:cs typeface="Arial" panose="020B0604020202020204" pitchFamily="34" charset="0"/>
            </a:rPr>
            <a:t>Collaborate with UHS for timely delivery of IV pump modules. UHS will educate nurses on STAT pump orders</a:t>
          </a:r>
        </a:p>
      </dsp:txBody>
      <dsp:txXfrm>
        <a:off x="451510" y="3434542"/>
        <a:ext cx="7677377" cy="1217602"/>
      </dsp:txXfrm>
    </dsp:sp>
    <dsp:sp modelId="{77414039-E649-4E48-BBE2-9AFE66D9FFE8}">
      <dsp:nvSpPr>
        <dsp:cNvPr id="0" name=""/>
        <dsp:cNvSpPr/>
      </dsp:nvSpPr>
      <dsp:spPr>
        <a:xfrm>
          <a:off x="-13588" y="3411811"/>
          <a:ext cx="1263545" cy="1263545"/>
        </a:xfrm>
        <a:prstGeom prst="ellipse">
          <a:avLst/>
        </a:prstGeom>
        <a:blipFill rotWithShape="0">
          <a:blip xmlns:r="http://schemas.openxmlformats.org/officeDocument/2006/relationships" r:embed="rId3"/>
          <a:srcRect/>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99534-8159-4045-A853-756EF194CA3E}" type="datetimeFigureOut">
              <a:rPr lang="en-US" smtClean="0"/>
              <a:t>10/29/2018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3B7A7-69DA-4A39-A703-7BAD2A4128BB}" type="slidenum">
              <a:rPr lang="en-US" smtClean="0"/>
              <a:t>‹#›</a:t>
            </a:fld>
            <a:endParaRPr lang="en-US"/>
          </a:p>
        </p:txBody>
      </p:sp>
    </p:spTree>
    <p:extLst>
      <p:ext uri="{BB962C8B-B14F-4D97-AF65-F5344CB8AC3E}">
        <p14:creationId xmlns:p14="http://schemas.microsoft.com/office/powerpoint/2010/main" val="131039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3B7A7-69DA-4A39-A703-7BAD2A4128BB}" type="slidenum">
              <a:rPr lang="en-US" smtClean="0"/>
              <a:t>4</a:t>
            </a:fld>
            <a:endParaRPr lang="en-US"/>
          </a:p>
        </p:txBody>
      </p:sp>
    </p:spTree>
    <p:extLst>
      <p:ext uri="{BB962C8B-B14F-4D97-AF65-F5344CB8AC3E}">
        <p14:creationId xmlns:p14="http://schemas.microsoft.com/office/powerpoint/2010/main" val="309593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 notes- Out of 154 HM pts reviewed, 29 (~19%) developed sepsis on inpatient floor. Out of 29, 20 received antibiotics on the floor, 7 after reaching ICU and 2 were ED boarders. 31/154 patients either died during that hospitalization or within 4 months (noted during chart review). 4 pts were discharged to hospice care. </a:t>
            </a:r>
          </a:p>
          <a:p>
            <a:endParaRPr lang="en-US" dirty="0"/>
          </a:p>
          <a:p>
            <a:r>
              <a:rPr lang="en-US" dirty="0"/>
              <a:t>Median time for </a:t>
            </a:r>
            <a:r>
              <a:rPr lang="en-US" dirty="0" err="1"/>
              <a:t>abx</a:t>
            </a:r>
            <a:r>
              <a:rPr lang="en-US" dirty="0"/>
              <a:t> administration: ED 29 min, ICU 51 min and Floor was 105 minutes. </a:t>
            </a:r>
          </a:p>
        </p:txBody>
      </p:sp>
      <p:sp>
        <p:nvSpPr>
          <p:cNvPr id="4" name="Slide Number Placeholder 3"/>
          <p:cNvSpPr>
            <a:spLocks noGrp="1"/>
          </p:cNvSpPr>
          <p:nvPr>
            <p:ph type="sldNum" sz="quarter" idx="10"/>
          </p:nvPr>
        </p:nvSpPr>
        <p:spPr/>
        <p:txBody>
          <a:bodyPr/>
          <a:lstStyle/>
          <a:p>
            <a:fld id="{47E1B14A-15C8-4C75-BDAB-9034097B2DE1}" type="slidenum">
              <a:rPr lang="en-US" smtClean="0"/>
              <a:pPr/>
              <a:t>27</a:t>
            </a:fld>
            <a:endParaRPr lang="en-US"/>
          </a:p>
        </p:txBody>
      </p:sp>
    </p:spTree>
    <p:extLst>
      <p:ext uri="{BB962C8B-B14F-4D97-AF65-F5344CB8AC3E}">
        <p14:creationId xmlns:p14="http://schemas.microsoft.com/office/powerpoint/2010/main" val="385329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1B14A-15C8-4C75-BDAB-9034097B2DE1}" type="slidenum">
              <a:rPr lang="en-US" smtClean="0"/>
              <a:pPr/>
              <a:t>28</a:t>
            </a:fld>
            <a:endParaRPr lang="en-US"/>
          </a:p>
        </p:txBody>
      </p:sp>
    </p:spTree>
    <p:extLst>
      <p:ext uri="{BB962C8B-B14F-4D97-AF65-F5344CB8AC3E}">
        <p14:creationId xmlns:p14="http://schemas.microsoft.com/office/powerpoint/2010/main" val="2449473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1B14A-15C8-4C75-BDAB-9034097B2DE1}" type="slidenum">
              <a:rPr lang="en-US" smtClean="0"/>
              <a:pPr/>
              <a:t>29</a:t>
            </a:fld>
            <a:endParaRPr lang="en-US"/>
          </a:p>
        </p:txBody>
      </p:sp>
    </p:spTree>
    <p:extLst>
      <p:ext uri="{BB962C8B-B14F-4D97-AF65-F5344CB8AC3E}">
        <p14:creationId xmlns:p14="http://schemas.microsoft.com/office/powerpoint/2010/main" val="2166252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ts val="300"/>
              </a:spcBef>
              <a:spcAft>
                <a:spcPts val="600"/>
              </a:spcAft>
            </a:pPr>
            <a:r>
              <a:rPr lang="en-US" sz="2000" b="1" dirty="0"/>
              <a:t>Devise countermeasures</a:t>
            </a:r>
            <a:r>
              <a:rPr lang="en-US" sz="2000" dirty="0"/>
              <a:t> and visualize future state</a:t>
            </a:r>
          </a:p>
          <a:p>
            <a:pPr lvl="1">
              <a:spcBef>
                <a:spcPts val="300"/>
              </a:spcBef>
              <a:spcAft>
                <a:spcPts val="600"/>
              </a:spcAft>
            </a:pPr>
            <a:r>
              <a:rPr lang="en-US" sz="1800" dirty="0"/>
              <a:t>Evaluate possible fixes based on effectiveness, cost, and time to implement. Which alternative solutions have you decided to trial?  </a:t>
            </a:r>
          </a:p>
          <a:p>
            <a:pPr lvl="1">
              <a:spcBef>
                <a:spcPts val="300"/>
              </a:spcBef>
              <a:spcAft>
                <a:spcPts val="600"/>
              </a:spcAft>
            </a:pPr>
            <a:r>
              <a:rPr lang="en-US" sz="1800" dirty="0"/>
              <a:t>Every countermeasure should be a Lean tool or use one or more Lean principles.</a:t>
            </a:r>
          </a:p>
          <a:p>
            <a:pPr lvl="1">
              <a:spcBef>
                <a:spcPts val="300"/>
              </a:spcBef>
              <a:spcAft>
                <a:spcPts val="600"/>
              </a:spcAft>
            </a:pPr>
            <a:r>
              <a:rPr lang="en-US" sz="1800" dirty="0"/>
              <a:t>Every countermeasure should be eliminating waste and aligned with the Goals of the A3 project.</a:t>
            </a:r>
          </a:p>
          <a:p>
            <a:pPr lvl="1">
              <a:spcBef>
                <a:spcPts val="300"/>
              </a:spcBef>
              <a:spcAft>
                <a:spcPts val="600"/>
              </a:spcAft>
            </a:pPr>
            <a:r>
              <a:rPr lang="en-US" sz="1800" dirty="0"/>
              <a:t>“Right-size” the countermeasure design.</a:t>
            </a:r>
          </a:p>
          <a:p>
            <a:pPr lvl="1">
              <a:spcBef>
                <a:spcPts val="300"/>
              </a:spcBef>
              <a:spcAft>
                <a:spcPts val="600"/>
              </a:spcAft>
            </a:pPr>
            <a:r>
              <a:rPr lang="en-US" sz="1800" dirty="0"/>
              <a:t>Verify alignment with larger organizational goals.</a:t>
            </a:r>
          </a:p>
          <a:p>
            <a:pPr lvl="1">
              <a:spcBef>
                <a:spcPts val="300"/>
              </a:spcBef>
              <a:spcAft>
                <a:spcPts val="600"/>
              </a:spcAft>
            </a:pPr>
            <a:r>
              <a:rPr lang="en-US" sz="1800" dirty="0"/>
              <a:t>Test solutions on a small scale, if possible.</a:t>
            </a:r>
          </a:p>
          <a:p>
            <a:pPr lvl="1">
              <a:spcBef>
                <a:spcPts val="300"/>
              </a:spcBef>
              <a:spcAft>
                <a:spcPts val="600"/>
              </a:spcAft>
            </a:pPr>
            <a:endParaRPr lang="en-US" sz="1800" dirty="0"/>
          </a:p>
          <a:p>
            <a:pPr lvl="0">
              <a:spcBef>
                <a:spcPts val="300"/>
              </a:spcBef>
              <a:spcAft>
                <a:spcPts val="600"/>
              </a:spcAft>
            </a:pPr>
            <a:r>
              <a:rPr lang="en-US" sz="1800" i="1" dirty="0"/>
              <a:t>Examples: </a:t>
            </a:r>
            <a:r>
              <a:rPr lang="en-US" sz="1800" i="0" dirty="0"/>
              <a:t>Standard Work, 5S, Visual Management, </a:t>
            </a:r>
          </a:p>
          <a:p>
            <a:pPr lvl="0">
              <a:spcBef>
                <a:spcPts val="300"/>
              </a:spcBef>
              <a:spcAft>
                <a:spcPts val="600"/>
              </a:spcAft>
            </a:pPr>
            <a:endParaRPr lang="en-US" sz="1800" i="1" dirty="0"/>
          </a:p>
          <a:p>
            <a:pPr lvl="0">
              <a:spcBef>
                <a:spcPts val="300"/>
              </a:spcBef>
              <a:spcAft>
                <a:spcPts val="600"/>
              </a:spcAft>
            </a:pPr>
            <a:r>
              <a:rPr lang="en-US" sz="1800" i="1" dirty="0"/>
              <a:t>Meeting held with UHS director in June</a:t>
            </a:r>
          </a:p>
          <a:p>
            <a:pPr lvl="0">
              <a:spcBef>
                <a:spcPts val="300"/>
              </a:spcBef>
              <a:spcAft>
                <a:spcPts val="600"/>
              </a:spcAft>
            </a:pPr>
            <a:endParaRPr lang="en-US" sz="1800" i="1" dirty="0"/>
          </a:p>
        </p:txBody>
      </p:sp>
      <p:sp>
        <p:nvSpPr>
          <p:cNvPr id="4" name="Slide Number Placeholder 3"/>
          <p:cNvSpPr>
            <a:spLocks noGrp="1"/>
          </p:cNvSpPr>
          <p:nvPr>
            <p:ph type="sldNum" sz="quarter" idx="10"/>
          </p:nvPr>
        </p:nvSpPr>
        <p:spPr/>
        <p:txBody>
          <a:bodyPr/>
          <a:lstStyle/>
          <a:p>
            <a:fld id="{47E1B14A-15C8-4C75-BDAB-9034097B2DE1}" type="slidenum">
              <a:rPr lang="en-US" smtClean="0"/>
              <a:pPr/>
              <a:t>30</a:t>
            </a:fld>
            <a:endParaRPr lang="en-US"/>
          </a:p>
        </p:txBody>
      </p:sp>
    </p:spTree>
    <p:extLst>
      <p:ext uri="{BB962C8B-B14F-4D97-AF65-F5344CB8AC3E}">
        <p14:creationId xmlns:p14="http://schemas.microsoft.com/office/powerpoint/2010/main" val="2869783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3B7A7-69DA-4A39-A703-7BAD2A4128BB}" type="slidenum">
              <a:rPr lang="en-US" smtClean="0"/>
              <a:t>35</a:t>
            </a:fld>
            <a:endParaRPr lang="en-US"/>
          </a:p>
        </p:txBody>
      </p:sp>
    </p:spTree>
    <p:extLst>
      <p:ext uri="{BB962C8B-B14F-4D97-AF65-F5344CB8AC3E}">
        <p14:creationId xmlns:p14="http://schemas.microsoft.com/office/powerpoint/2010/main" val="3818078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fear that LR can cause hyperkalemia and lactic acidosis , hence LR is avoided in septic patients. </a:t>
            </a:r>
          </a:p>
        </p:txBody>
      </p:sp>
      <p:sp>
        <p:nvSpPr>
          <p:cNvPr id="4" name="Slide Number Placeholder 3"/>
          <p:cNvSpPr>
            <a:spLocks noGrp="1"/>
          </p:cNvSpPr>
          <p:nvPr>
            <p:ph type="sldNum" sz="quarter" idx="10"/>
          </p:nvPr>
        </p:nvSpPr>
        <p:spPr/>
        <p:txBody>
          <a:bodyPr/>
          <a:lstStyle/>
          <a:p>
            <a:fld id="{AFA3B7A7-69DA-4A39-A703-7BAD2A4128BB}" type="slidenum">
              <a:rPr lang="en-US" smtClean="0"/>
              <a:t>36</a:t>
            </a:fld>
            <a:endParaRPr lang="en-US"/>
          </a:p>
        </p:txBody>
      </p:sp>
    </p:spTree>
    <p:extLst>
      <p:ext uri="{BB962C8B-B14F-4D97-AF65-F5344CB8AC3E}">
        <p14:creationId xmlns:p14="http://schemas.microsoft.com/office/powerpoint/2010/main" val="2763550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3B7A7-69DA-4A39-A703-7BAD2A4128BB}" type="slidenum">
              <a:rPr lang="en-US" smtClean="0"/>
              <a:t>37</a:t>
            </a:fld>
            <a:endParaRPr lang="en-US"/>
          </a:p>
        </p:txBody>
      </p:sp>
    </p:spTree>
    <p:extLst>
      <p:ext uri="{BB962C8B-B14F-4D97-AF65-F5344CB8AC3E}">
        <p14:creationId xmlns:p14="http://schemas.microsoft.com/office/powerpoint/2010/main" val="4154697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40</a:t>
            </a:fld>
            <a:endParaRPr lang="en-US" dirty="0"/>
          </a:p>
        </p:txBody>
      </p:sp>
    </p:spTree>
    <p:extLst>
      <p:ext uri="{BB962C8B-B14F-4D97-AF65-F5344CB8AC3E}">
        <p14:creationId xmlns:p14="http://schemas.microsoft.com/office/powerpoint/2010/main" val="421521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US" sz="1200" dirty="0"/>
              <a:t>Describe what is actually happening</a:t>
            </a:r>
          </a:p>
          <a:p>
            <a:pPr>
              <a:spcAft>
                <a:spcPts val="600"/>
              </a:spcAft>
            </a:pPr>
            <a:r>
              <a:rPr lang="en-US" sz="1200" dirty="0"/>
              <a:t>Identify and quantify waste and value</a:t>
            </a:r>
          </a:p>
          <a:p>
            <a:pPr>
              <a:spcAft>
                <a:spcPts val="600"/>
              </a:spcAft>
            </a:pPr>
            <a:r>
              <a:rPr lang="en-US" sz="1200" dirty="0"/>
              <a:t>Not just “</a:t>
            </a:r>
            <a:r>
              <a:rPr lang="en-US" sz="1200" b="1" dirty="0"/>
              <a:t>what</a:t>
            </a:r>
            <a:r>
              <a:rPr lang="en-US" sz="1200" dirty="0"/>
              <a:t>?”, but….</a:t>
            </a:r>
          </a:p>
          <a:p>
            <a:pPr>
              <a:spcAft>
                <a:spcPts val="600"/>
              </a:spcAft>
            </a:pPr>
            <a:r>
              <a:rPr lang="en-US" sz="1200" b="1" dirty="0"/>
              <a:t>How much? </a:t>
            </a:r>
            <a:r>
              <a:rPr lang="en-US" sz="1200" dirty="0"/>
              <a:t>How often? Trend vs. one-time? </a:t>
            </a:r>
          </a:p>
          <a:p>
            <a:pPr>
              <a:spcAft>
                <a:spcPts val="600"/>
              </a:spcAft>
            </a:pPr>
            <a:r>
              <a:rPr lang="en-US" sz="1200" b="1" dirty="0"/>
              <a:t>Where</a:t>
            </a:r>
            <a:r>
              <a:rPr lang="en-US" sz="1200" dirty="0"/>
              <a:t> – University, Memorial? 4</a:t>
            </a:r>
            <a:r>
              <a:rPr lang="en-US" sz="1200" baseline="30000" dirty="0"/>
              <a:t>th</a:t>
            </a:r>
            <a:r>
              <a:rPr lang="en-US" sz="1200" dirty="0"/>
              <a:t> floor, NICU?</a:t>
            </a:r>
          </a:p>
          <a:p>
            <a:pPr>
              <a:spcAft>
                <a:spcPts val="600"/>
              </a:spcAft>
            </a:pPr>
            <a:r>
              <a:rPr lang="en-US" sz="1200" b="1" dirty="0"/>
              <a:t>When</a:t>
            </a:r>
            <a:r>
              <a:rPr lang="en-US" sz="1200" dirty="0"/>
              <a:t> – All the time; time of day; day of week? </a:t>
            </a:r>
          </a:p>
          <a:p>
            <a:pPr>
              <a:spcAft>
                <a:spcPts val="600"/>
              </a:spcAft>
            </a:pPr>
            <a:r>
              <a:rPr lang="en-US" sz="1200" b="1" dirty="0"/>
              <a:t>Who</a:t>
            </a:r>
            <a:r>
              <a:rPr lang="en-US" sz="1200" dirty="0"/>
              <a:t> – Is involved? Is impacted? Is the “customer”?</a:t>
            </a:r>
          </a:p>
          <a:p>
            <a:pPr>
              <a:spcAft>
                <a:spcPts val="600"/>
              </a:spcAft>
            </a:pPr>
            <a:r>
              <a:rPr lang="en-US" sz="1200" b="1" dirty="0"/>
              <a:t>Which</a:t>
            </a:r>
            <a:r>
              <a:rPr lang="en-US" sz="1200" dirty="0"/>
              <a:t> – Equipment? Supplies? Medications?</a:t>
            </a:r>
          </a:p>
          <a:p>
            <a:pPr>
              <a:spcAft>
                <a:spcPts val="600"/>
              </a:spcAft>
            </a:pPr>
            <a:r>
              <a:rPr lang="en-US" sz="1200" b="1" dirty="0"/>
              <a:t>How</a:t>
            </a:r>
            <a:r>
              <a:rPr lang="en-US" sz="1200" dirty="0"/>
              <a:t>…Does it work? …the process, the problems. </a:t>
            </a:r>
          </a:p>
          <a:p>
            <a:pPr>
              <a:spcAft>
                <a:spcPts val="600"/>
              </a:spcAft>
            </a:pPr>
            <a:r>
              <a:rPr lang="en-US" sz="1200" b="1" dirty="0"/>
              <a:t>Consider…</a:t>
            </a:r>
            <a:r>
              <a:rPr lang="en-US" sz="1200" dirty="0"/>
              <a:t>Safety, Quality, Delivery, Cost, Access, Value to the patient or other customer</a:t>
            </a:r>
            <a:endParaRPr lang="en-US" dirty="0"/>
          </a:p>
        </p:txBody>
      </p:sp>
      <p:sp>
        <p:nvSpPr>
          <p:cNvPr id="4" name="Slide Number Placeholder 3"/>
          <p:cNvSpPr>
            <a:spLocks noGrp="1"/>
          </p:cNvSpPr>
          <p:nvPr>
            <p:ph type="sldNum" sz="quarter" idx="10"/>
          </p:nvPr>
        </p:nvSpPr>
        <p:spPr/>
        <p:txBody>
          <a:bodyPr/>
          <a:lstStyle/>
          <a:p>
            <a:fld id="{47E1B14A-15C8-4C75-BDAB-9034097B2DE1}" type="slidenum">
              <a:rPr lang="en-US" smtClean="0"/>
              <a:pPr/>
              <a:t>8</a:t>
            </a:fld>
            <a:endParaRPr lang="en-US"/>
          </a:p>
        </p:txBody>
      </p:sp>
    </p:spTree>
    <p:extLst>
      <p:ext uri="{BB962C8B-B14F-4D97-AF65-F5344CB8AC3E}">
        <p14:creationId xmlns:p14="http://schemas.microsoft.com/office/powerpoint/2010/main" val="243660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3B7A7-69DA-4A39-A703-7BAD2A4128BB}" type="slidenum">
              <a:rPr lang="en-US" smtClean="0"/>
              <a:t>9</a:t>
            </a:fld>
            <a:endParaRPr lang="en-US"/>
          </a:p>
        </p:txBody>
      </p:sp>
    </p:spTree>
    <p:extLst>
      <p:ext uri="{BB962C8B-B14F-4D97-AF65-F5344CB8AC3E}">
        <p14:creationId xmlns:p14="http://schemas.microsoft.com/office/powerpoint/2010/main" val="166715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3B7A7-69DA-4A39-A703-7BAD2A4128BB}" type="slidenum">
              <a:rPr lang="en-US" smtClean="0"/>
              <a:t>10</a:t>
            </a:fld>
            <a:endParaRPr lang="en-US"/>
          </a:p>
        </p:txBody>
      </p:sp>
    </p:spTree>
    <p:extLst>
      <p:ext uri="{BB962C8B-B14F-4D97-AF65-F5344CB8AC3E}">
        <p14:creationId xmlns:p14="http://schemas.microsoft.com/office/powerpoint/2010/main" val="181371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continuum</a:t>
            </a:r>
          </a:p>
          <a:p>
            <a:pPr marL="228600" indent="-228600">
              <a:buAutoNum type="arabicPeriod"/>
            </a:pPr>
            <a:r>
              <a:rPr lang="en-US" dirty="0"/>
              <a:t>Mortality keeps increasing through the continuum</a:t>
            </a:r>
          </a:p>
          <a:p>
            <a:pPr marL="228600" indent="-228600">
              <a:buAutoNum type="arabicPeriod"/>
            </a:pPr>
            <a:r>
              <a:rPr lang="en-US" dirty="0"/>
              <a:t>Patient can present anywhere in this continuum</a:t>
            </a:r>
          </a:p>
          <a:p>
            <a:pPr marL="0" indent="0">
              <a:buNone/>
            </a:pPr>
            <a:r>
              <a:rPr lang="en-US" dirty="0"/>
              <a:t>4. Pop up diabetic patient admitted with cellulitis, old grandma with fever and burning in the urine (SIRS), severe COPD patient admitted with pneumonia (sepsis), same patient becoming confused and with increasing oxygen requirement (severe sepsis),  old grandma with septic shock from severe bilateral pyelonephritis</a:t>
            </a:r>
          </a:p>
          <a:p>
            <a:pPr marL="0" indent="0">
              <a:buNone/>
            </a:pPr>
            <a:r>
              <a:rPr lang="en-US" dirty="0"/>
              <a:t>Not all elements of sepsis are always clearly evident </a:t>
            </a:r>
            <a:r>
              <a:rPr lang="en-US" dirty="0" err="1"/>
              <a:t>eg.</a:t>
            </a:r>
            <a:r>
              <a:rPr lang="en-US" dirty="0"/>
              <a:t> Immunocompromised patient may not always mount fever or have elevated white count.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FA3B7A7-69DA-4A39-A703-7BAD2A4128BB}" type="slidenum">
              <a:rPr lang="en-US" smtClean="0"/>
              <a:t>11</a:t>
            </a:fld>
            <a:endParaRPr lang="en-US"/>
          </a:p>
        </p:txBody>
      </p:sp>
    </p:spTree>
    <p:extLst>
      <p:ext uri="{BB962C8B-B14F-4D97-AF65-F5344CB8AC3E}">
        <p14:creationId xmlns:p14="http://schemas.microsoft.com/office/powerpoint/2010/main" val="59426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Sepsis is diagnosed in ED, floor and ICU. </a:t>
            </a:r>
          </a:p>
          <a:p>
            <a:r>
              <a:rPr lang="en-US" dirty="0"/>
              <a:t>2. Given the inherent nature of urgency in ED and ICU, sepsis is recognized quickly and treatment starts early.</a:t>
            </a:r>
          </a:p>
          <a:p>
            <a:r>
              <a:rPr lang="en-US" dirty="0"/>
              <a:t>3. The patients present very sick and signs of sepsis are easier to recognize. </a:t>
            </a:r>
          </a:p>
          <a:p>
            <a:r>
              <a:rPr lang="en-US" dirty="0"/>
              <a:t>4. On acute care floors, sepsis can start out subtle making diagnosis difficult. Patient can start out with abnormal vital signs here and there, organ failure is not sometimes clearly evident. </a:t>
            </a:r>
          </a:p>
          <a:p>
            <a:endParaRPr lang="en-US" dirty="0"/>
          </a:p>
        </p:txBody>
      </p:sp>
      <p:sp>
        <p:nvSpPr>
          <p:cNvPr id="4" name="Slide Number Placeholder 3"/>
          <p:cNvSpPr>
            <a:spLocks noGrp="1"/>
          </p:cNvSpPr>
          <p:nvPr>
            <p:ph type="sldNum" sz="quarter" idx="10"/>
          </p:nvPr>
        </p:nvSpPr>
        <p:spPr/>
        <p:txBody>
          <a:bodyPr/>
          <a:lstStyle/>
          <a:p>
            <a:fld id="{AFA3B7A7-69DA-4A39-A703-7BAD2A4128BB}" type="slidenum">
              <a:rPr lang="en-US" smtClean="0"/>
              <a:t>12</a:t>
            </a:fld>
            <a:endParaRPr lang="en-US"/>
          </a:p>
        </p:txBody>
      </p:sp>
    </p:spTree>
    <p:extLst>
      <p:ext uri="{BB962C8B-B14F-4D97-AF65-F5344CB8AC3E}">
        <p14:creationId xmlns:p14="http://schemas.microsoft.com/office/powerpoint/2010/main" val="2895668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inability to recognize sepsis in a timely manner</a:t>
            </a:r>
          </a:p>
          <a:p>
            <a:r>
              <a:rPr lang="en-US" dirty="0"/>
              <a:t>Lack of knowledge of SIRS/SEPSIS criteria</a:t>
            </a:r>
          </a:p>
          <a:p>
            <a:r>
              <a:rPr lang="en-US" dirty="0"/>
              <a:t>Inability to recognize subtle changes leading to organ failure (</a:t>
            </a:r>
            <a:r>
              <a:rPr lang="en-US" dirty="0" err="1"/>
              <a:t>eg.</a:t>
            </a:r>
            <a:r>
              <a:rPr lang="en-US" dirty="0"/>
              <a:t> Platelets less than 1K related to sepsis)</a:t>
            </a:r>
          </a:p>
          <a:p>
            <a:r>
              <a:rPr lang="en-US" dirty="0"/>
              <a:t>Lack of communication between PCA/RN and providers</a:t>
            </a:r>
          </a:p>
          <a:p>
            <a:r>
              <a:rPr lang="en-US" dirty="0"/>
              <a:t>Lack of standardized tools for early recognition of sepsis</a:t>
            </a:r>
          </a:p>
          <a:p>
            <a:r>
              <a:rPr lang="en-US" dirty="0"/>
              <a:t>Improper triaging of patients- </a:t>
            </a:r>
            <a:r>
              <a:rPr lang="en-US" dirty="0" err="1"/>
              <a:t>pt</a:t>
            </a:r>
            <a:r>
              <a:rPr lang="en-US" dirty="0"/>
              <a:t> requiring ICU care comes to floor</a:t>
            </a:r>
          </a:p>
          <a:p>
            <a:r>
              <a:rPr lang="en-US" dirty="0"/>
              <a:t>Flow issues</a:t>
            </a:r>
          </a:p>
          <a:p>
            <a:r>
              <a:rPr lang="en-US" dirty="0"/>
              <a:t>Care providers: patient ration, especially in busy winter months</a:t>
            </a:r>
          </a:p>
          <a:p>
            <a:r>
              <a:rPr lang="en-US" dirty="0"/>
              <a:t>Anchoring </a:t>
            </a:r>
            <a:r>
              <a:rPr lang="en-US" dirty="0" err="1"/>
              <a:t>biastransfer</a:t>
            </a:r>
            <a:r>
              <a:rPr lang="en-US" dirty="0"/>
              <a:t> to ICU during resuscitation adds another layer of complexity</a:t>
            </a:r>
          </a:p>
          <a:p>
            <a:endParaRPr lang="en-US" dirty="0"/>
          </a:p>
          <a:p>
            <a:endParaRPr lang="en-US" dirty="0"/>
          </a:p>
        </p:txBody>
      </p:sp>
      <p:sp>
        <p:nvSpPr>
          <p:cNvPr id="4" name="Slide Number Placeholder 3"/>
          <p:cNvSpPr>
            <a:spLocks noGrp="1"/>
          </p:cNvSpPr>
          <p:nvPr>
            <p:ph type="sldNum" sz="quarter" idx="10"/>
          </p:nvPr>
        </p:nvSpPr>
        <p:spPr/>
        <p:txBody>
          <a:bodyPr/>
          <a:lstStyle/>
          <a:p>
            <a:fld id="{AFA3B7A7-69DA-4A39-A703-7BAD2A4128BB}" type="slidenum">
              <a:rPr lang="en-US" smtClean="0"/>
              <a:t>15</a:t>
            </a:fld>
            <a:endParaRPr lang="en-US"/>
          </a:p>
        </p:txBody>
      </p:sp>
    </p:spTree>
    <p:extLst>
      <p:ext uri="{BB962C8B-B14F-4D97-AF65-F5344CB8AC3E}">
        <p14:creationId xmlns:p14="http://schemas.microsoft.com/office/powerpoint/2010/main" val="136824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3B7A7-69DA-4A39-A703-7BAD2A4128BB}" type="slidenum">
              <a:rPr lang="en-US" smtClean="0"/>
              <a:t>19</a:t>
            </a:fld>
            <a:endParaRPr lang="en-US"/>
          </a:p>
        </p:txBody>
      </p:sp>
    </p:spTree>
    <p:extLst>
      <p:ext uri="{BB962C8B-B14F-4D97-AF65-F5344CB8AC3E}">
        <p14:creationId xmlns:p14="http://schemas.microsoft.com/office/powerpoint/2010/main" val="49008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Large retrospective study done in 165 ICUs internationally.</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u="sng" dirty="0"/>
              <a:t>28,150 patients </a:t>
            </a:r>
            <a:r>
              <a:rPr lang="en-US" sz="1200" dirty="0"/>
              <a:t>with severe sepsis and septic shock, from </a:t>
            </a:r>
            <a:r>
              <a:rPr lang="en-US" sz="1200" b="1" u="sng" dirty="0"/>
              <a:t>Jan 2005-Feb 2010</a:t>
            </a:r>
          </a:p>
          <a:p>
            <a:pPr marL="285750" indent="-285750">
              <a:buFont typeface="Arial" panose="020B0604020202020204" pitchFamily="34" charset="0"/>
              <a:buChar char="•"/>
            </a:pPr>
            <a:endParaRPr lang="en-US" sz="1200" b="1" u="sng" dirty="0"/>
          </a:p>
          <a:p>
            <a:pPr marL="285750" indent="-285750">
              <a:buFont typeface="Arial" panose="020B0604020202020204" pitchFamily="34" charset="0"/>
              <a:buChar char="•"/>
            </a:pPr>
            <a:r>
              <a:rPr lang="en-US" sz="1200" b="1" u="sng" dirty="0"/>
              <a:t>Interventions</a:t>
            </a:r>
            <a:r>
              <a:rPr lang="en-US" sz="1200" dirty="0"/>
              <a:t>: Antibiotics and hospital mortality</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u="sng" dirty="0"/>
              <a:t>Results</a:t>
            </a:r>
            <a:r>
              <a:rPr lang="en-US" sz="1200" dirty="0"/>
              <a:t>:  Total 17,990 patients got antibiotics after sepsis identification. Adjusted In-hospital mortality was ~28%.</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u="sng" dirty="0"/>
              <a:t>Conclusion: </a:t>
            </a:r>
            <a:r>
              <a:rPr lang="en-US" sz="1200" dirty="0"/>
              <a:t>Delay in first antibiotic administration was associated with increased mortality. There was linear increase in risk of mortality with every hour delay in antibiotic administration.</a:t>
            </a:r>
          </a:p>
          <a:p>
            <a:pPr marL="285750" indent="-28575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10"/>
          </p:nvPr>
        </p:nvSpPr>
        <p:spPr/>
        <p:txBody>
          <a:bodyPr/>
          <a:lstStyle/>
          <a:p>
            <a:fld id="{47E1B14A-15C8-4C75-BDAB-9034097B2DE1}" type="slidenum">
              <a:rPr lang="en-US" smtClean="0"/>
              <a:pPr/>
              <a:t>25</a:t>
            </a:fld>
            <a:endParaRPr lang="en-US"/>
          </a:p>
        </p:txBody>
      </p:sp>
    </p:spTree>
    <p:extLst>
      <p:ext uri="{BB962C8B-B14F-4D97-AF65-F5344CB8AC3E}">
        <p14:creationId xmlns:p14="http://schemas.microsoft.com/office/powerpoint/2010/main" val="3214489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C10254E-9EF5-4A48-9FE5-44173B690974}" type="datetime1">
              <a:rPr lang="en-US" smtClean="0"/>
              <a:t>10/29/2018</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BD1AF9C4-15C2-4048-9D4B-39A8E63B4E2E}" type="slidenum">
              <a:rPr lang="en-US" smtClean="0"/>
              <a:t>‹#›</a:t>
            </a:fld>
            <a:endParaRPr lang="en-US"/>
          </a:p>
        </p:txBody>
      </p:sp>
    </p:spTree>
    <p:extLst>
      <p:ext uri="{BB962C8B-B14F-4D97-AF65-F5344CB8AC3E}">
        <p14:creationId xmlns:p14="http://schemas.microsoft.com/office/powerpoint/2010/main" val="3142535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DA87D0-4156-46B9-9CCC-377108B17B46}" type="datetime1">
              <a:rPr lang="en-US" smtClean="0"/>
              <a:t>10/29/2018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464EB12-8962-4C85-8831-38D2DAF957DD}" type="slidenum">
              <a:rPr lang="en-US" smtClean="0"/>
              <a:pPr>
                <a:defRPr/>
              </a:pPr>
              <a:t>‹#›</a:t>
            </a:fld>
            <a:endParaRPr lang="en-US" dirty="0"/>
          </a:p>
        </p:txBody>
      </p:sp>
    </p:spTree>
    <p:extLst>
      <p:ext uri="{BB962C8B-B14F-4D97-AF65-F5344CB8AC3E}">
        <p14:creationId xmlns:p14="http://schemas.microsoft.com/office/powerpoint/2010/main" val="309257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3938F72-0630-4740-897F-F5C48119BCA4}" type="datetime1">
              <a:rPr lang="en-US" smtClean="0"/>
              <a:t>10/29/2018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pPr>
              <a:defRPr/>
            </a:pPr>
            <a:fld id="{C464EB12-8962-4C85-8831-38D2DAF957DD}" type="slidenum">
              <a:rPr lang="en-US" smtClean="0"/>
              <a:pPr>
                <a:defRPr/>
              </a:pPr>
              <a:t>‹#›</a:t>
            </a:fld>
            <a:endParaRPr lang="en-US" dirty="0"/>
          </a:p>
        </p:txBody>
      </p:sp>
    </p:spTree>
    <p:extLst>
      <p:ext uri="{BB962C8B-B14F-4D97-AF65-F5344CB8AC3E}">
        <p14:creationId xmlns:p14="http://schemas.microsoft.com/office/powerpoint/2010/main" val="3683959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C7AB803-0AAD-43F7-AB7E-BA322EDA401E}" type="datetime1">
              <a:rPr lang="en-US" smtClean="0"/>
              <a:t>10/29/2018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pPr>
              <a:defRPr/>
            </a:pPr>
            <a:fld id="{C464EB12-8962-4C85-8831-38D2DAF957DD}" type="slidenum">
              <a:rPr lang="en-US" smtClean="0"/>
              <a:pPr>
                <a:defRPr/>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6515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1003AAC-F1CA-4FDB-9395-A69E289B14ED}" type="datetime1">
              <a:rPr lang="en-US" smtClean="0"/>
              <a:t>10/29/2018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pPr>
              <a:defRPr/>
            </a:pPr>
            <a:fld id="{C464EB12-8962-4C85-8831-38D2DAF957DD}" type="slidenum">
              <a:rPr lang="en-US" smtClean="0"/>
              <a:pPr>
                <a:defRPr/>
              </a:pPr>
              <a:t>‹#›</a:t>
            </a:fld>
            <a:endParaRPr lang="en-US" dirty="0"/>
          </a:p>
        </p:txBody>
      </p:sp>
    </p:spTree>
    <p:extLst>
      <p:ext uri="{BB962C8B-B14F-4D97-AF65-F5344CB8AC3E}">
        <p14:creationId xmlns:p14="http://schemas.microsoft.com/office/powerpoint/2010/main" val="2884490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FFF6171-16E4-46BD-842E-6545AC7AE041}" type="datetime1">
              <a:rPr lang="en-US" smtClean="0"/>
              <a:t>10/29/2018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C464EB12-8962-4C85-8831-38D2DAF957DD}" type="slidenum">
              <a:rPr lang="en-US" smtClean="0"/>
              <a:pPr>
                <a:defRPr/>
              </a:pPr>
              <a:t>‹#›</a:t>
            </a:fld>
            <a:endParaRPr lang="en-US" dirty="0"/>
          </a:p>
        </p:txBody>
      </p:sp>
    </p:spTree>
    <p:extLst>
      <p:ext uri="{BB962C8B-B14F-4D97-AF65-F5344CB8AC3E}">
        <p14:creationId xmlns:p14="http://schemas.microsoft.com/office/powerpoint/2010/main" val="82881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845A45F-4C3E-48C3-AB2C-46E0A6AE1EF3}" type="datetime1">
              <a:rPr lang="en-US" smtClean="0"/>
              <a:t>10/29/2018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C464EB12-8962-4C85-8831-38D2DAF957DD}" type="slidenum">
              <a:rPr lang="en-US" smtClean="0"/>
              <a:pPr>
                <a:defRPr/>
              </a:pPr>
              <a:t>‹#›</a:t>
            </a:fld>
            <a:endParaRPr lang="en-US" dirty="0"/>
          </a:p>
        </p:txBody>
      </p:sp>
    </p:spTree>
    <p:extLst>
      <p:ext uri="{BB962C8B-B14F-4D97-AF65-F5344CB8AC3E}">
        <p14:creationId xmlns:p14="http://schemas.microsoft.com/office/powerpoint/2010/main" val="225600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DB7D98-B686-4730-B195-EE6696FA187A}" type="datetime1">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C464EB12-8962-4C85-8831-38D2DAF957DD}" type="slidenum">
              <a:rPr lang="en-US" smtClean="0"/>
              <a:pPr>
                <a:defRPr/>
              </a:pPr>
              <a:t>‹#›</a:t>
            </a:fld>
            <a:endParaRPr lang="en-US" dirty="0"/>
          </a:p>
        </p:txBody>
      </p:sp>
    </p:spTree>
    <p:extLst>
      <p:ext uri="{BB962C8B-B14F-4D97-AF65-F5344CB8AC3E}">
        <p14:creationId xmlns:p14="http://schemas.microsoft.com/office/powerpoint/2010/main" val="619940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A8160B4-F00A-4B9D-B52E-2E53D738EFF0}" type="datetime1">
              <a:rPr lang="en-US" smtClean="0"/>
              <a:t>10/29/2018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pPr>
              <a:defRPr/>
            </a:pPr>
            <a:fld id="{C464EB12-8962-4C85-8831-38D2DAF957DD}" type="slidenum">
              <a:rPr lang="en-US" smtClean="0"/>
              <a:pPr>
                <a:defRPr/>
              </a:pPr>
              <a:t>‹#›</a:t>
            </a:fld>
            <a:endParaRPr lang="en-US" dirty="0"/>
          </a:p>
        </p:txBody>
      </p:sp>
    </p:spTree>
    <p:extLst>
      <p:ext uri="{BB962C8B-B14F-4D97-AF65-F5344CB8AC3E}">
        <p14:creationId xmlns:p14="http://schemas.microsoft.com/office/powerpoint/2010/main" val="940458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ody V3">
    <p:spTree>
      <p:nvGrpSpPr>
        <p:cNvPr id="1" name=""/>
        <p:cNvGrpSpPr/>
        <p:nvPr/>
      </p:nvGrpSpPr>
      <p:grpSpPr>
        <a:xfrm>
          <a:off x="0" y="0"/>
          <a:ext cx="0" cy="0"/>
          <a:chOff x="0" y="0"/>
          <a:chExt cx="0" cy="0"/>
        </a:xfrm>
      </p:grpSpPr>
      <p:sp>
        <p:nvSpPr>
          <p:cNvPr id="3" name="Title 7"/>
          <p:cNvSpPr>
            <a:spLocks noGrp="1"/>
          </p:cNvSpPr>
          <p:nvPr>
            <p:ph type="title" hasCustomPrompt="1"/>
          </p:nvPr>
        </p:nvSpPr>
        <p:spPr>
          <a:xfrm>
            <a:off x="2006600" y="669925"/>
            <a:ext cx="96266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4" name="Text Placeholder 11"/>
          <p:cNvSpPr>
            <a:spLocks noGrp="1"/>
          </p:cNvSpPr>
          <p:nvPr>
            <p:ph type="body" sz="quarter" idx="13" hasCustomPrompt="1"/>
          </p:nvPr>
        </p:nvSpPr>
        <p:spPr>
          <a:xfrm>
            <a:off x="2006600" y="1892300"/>
            <a:ext cx="96266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50145" y="5932321"/>
            <a:ext cx="2476500" cy="768154"/>
          </a:xfrm>
          <a:prstGeom prst="rect">
            <a:avLst/>
          </a:prstGeom>
        </p:spPr>
      </p:pic>
      <p:sp>
        <p:nvSpPr>
          <p:cNvPr id="8" name="Slide Number Placeholder 5"/>
          <p:cNvSpPr>
            <a:spLocks noGrp="1"/>
          </p:cNvSpPr>
          <p:nvPr>
            <p:ph type="sldNum" sz="quarter" idx="12"/>
          </p:nvPr>
        </p:nvSpPr>
        <p:spPr>
          <a:xfrm>
            <a:off x="9271000" y="6267450"/>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pPr/>
              <a:t>‹#›</a:t>
            </a:fld>
            <a:endParaRPr lang="en-US" dirty="0"/>
          </a:p>
        </p:txBody>
      </p:sp>
      <p:sp>
        <p:nvSpPr>
          <p:cNvPr id="9" name="Rectangle 8"/>
          <p:cNvSpPr/>
          <p:nvPr userDrawn="1"/>
        </p:nvSpPr>
        <p:spPr>
          <a:xfrm>
            <a:off x="0" y="0"/>
            <a:ext cx="1285875" cy="6858000"/>
          </a:xfrm>
          <a:prstGeom prst="rect">
            <a:avLst/>
          </a:prstGeom>
          <a:solidFill>
            <a:srgbClr val="1B6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3">
            <a:alphaModFix amt="13000"/>
            <a:extLst>
              <a:ext uri="{28A0092B-C50C-407E-A947-70E740481C1C}">
                <a14:useLocalDpi xmlns:a14="http://schemas.microsoft.com/office/drawing/2010/main" val="0"/>
              </a:ext>
            </a:extLst>
          </a:blip>
          <a:srcRect l="16745" t="7678" r="35495"/>
          <a:stretch/>
        </p:blipFill>
        <p:spPr>
          <a:xfrm>
            <a:off x="0" y="0"/>
            <a:ext cx="1285875" cy="4467226"/>
          </a:xfrm>
          <a:prstGeom prst="rect">
            <a:avLst/>
          </a:prstGeom>
        </p:spPr>
      </p:pic>
    </p:spTree>
    <p:extLst>
      <p:ext uri="{BB962C8B-B14F-4D97-AF65-F5344CB8AC3E}">
        <p14:creationId xmlns:p14="http://schemas.microsoft.com/office/powerpoint/2010/main" val="170028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902059-A362-4FE1-9E6E-10DD07B35EA2}" type="datetime1">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C464EB12-8962-4C85-8831-38D2DAF957DD}" type="slidenum">
              <a:rPr lang="en-US" smtClean="0"/>
              <a:pPr>
                <a:defRPr/>
              </a:pPr>
              <a:t>‹#›</a:t>
            </a:fld>
            <a:endParaRPr lang="en-US" dirty="0"/>
          </a:p>
        </p:txBody>
      </p:sp>
    </p:spTree>
    <p:extLst>
      <p:ext uri="{BB962C8B-B14F-4D97-AF65-F5344CB8AC3E}">
        <p14:creationId xmlns:p14="http://schemas.microsoft.com/office/powerpoint/2010/main" val="363663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622158F-2E00-4F1B-87E8-78EF51729454}" type="datetime1">
              <a:rPr lang="en-US" smtClean="0"/>
              <a:t>10/29/2018</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BD1AF9C4-15C2-4048-9D4B-39A8E63B4E2E}" type="slidenum">
              <a:rPr lang="en-US" smtClean="0"/>
              <a:t>‹#›</a:t>
            </a:fld>
            <a:endParaRPr lang="en-US"/>
          </a:p>
        </p:txBody>
      </p:sp>
    </p:spTree>
    <p:extLst>
      <p:ext uri="{BB962C8B-B14F-4D97-AF65-F5344CB8AC3E}">
        <p14:creationId xmlns:p14="http://schemas.microsoft.com/office/powerpoint/2010/main" val="280816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3AD36E-2127-4CAF-8D11-17617CC14CB3}" type="datetime1">
              <a:rPr lang="en-US" smtClean="0"/>
              <a:t>10/29/2018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464EB12-8962-4C85-8831-38D2DAF957DD}" type="slidenum">
              <a:rPr lang="en-US" smtClean="0"/>
              <a:pPr>
                <a:defRPr/>
              </a:pPr>
              <a:t>‹#›</a:t>
            </a:fld>
            <a:endParaRPr lang="en-US" dirty="0"/>
          </a:p>
        </p:txBody>
      </p:sp>
    </p:spTree>
    <p:extLst>
      <p:ext uri="{BB962C8B-B14F-4D97-AF65-F5344CB8AC3E}">
        <p14:creationId xmlns:p14="http://schemas.microsoft.com/office/powerpoint/2010/main" val="364733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FD1E6D-DCCE-48EB-975E-AC5FA56C1F09}" type="datetime1">
              <a:rPr lang="en-US" smtClean="0"/>
              <a:t>10/29/2018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C464EB12-8962-4C85-8831-38D2DAF957DD}" type="slidenum">
              <a:rPr lang="en-US" smtClean="0"/>
              <a:pPr>
                <a:defRPr/>
              </a:pPr>
              <a:t>‹#›</a:t>
            </a:fld>
            <a:endParaRPr lang="en-US" dirty="0"/>
          </a:p>
        </p:txBody>
      </p:sp>
    </p:spTree>
    <p:extLst>
      <p:ext uri="{BB962C8B-B14F-4D97-AF65-F5344CB8AC3E}">
        <p14:creationId xmlns:p14="http://schemas.microsoft.com/office/powerpoint/2010/main" val="108277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355FD7-CF5D-450D-8DB2-6BCD35EB4ED9}" type="datetime1">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AF9C4-15C2-4048-9D4B-39A8E63B4E2E}" type="slidenum">
              <a:rPr lang="en-US" smtClean="0"/>
              <a:t>‹#›</a:t>
            </a:fld>
            <a:endParaRPr lang="en-US"/>
          </a:p>
        </p:txBody>
      </p:sp>
    </p:spTree>
    <p:extLst>
      <p:ext uri="{BB962C8B-B14F-4D97-AF65-F5344CB8AC3E}">
        <p14:creationId xmlns:p14="http://schemas.microsoft.com/office/powerpoint/2010/main" val="43657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3245C-F6C6-4E9E-A340-4E88C45F7BDA}" type="datetime1">
              <a:rPr lang="en-US" smtClean="0"/>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AF9C4-15C2-4048-9D4B-39A8E63B4E2E}" type="slidenum">
              <a:rPr lang="en-US" smtClean="0"/>
              <a:t>‹#›</a:t>
            </a:fld>
            <a:endParaRPr lang="en-US"/>
          </a:p>
        </p:txBody>
      </p:sp>
    </p:spTree>
    <p:extLst>
      <p:ext uri="{BB962C8B-B14F-4D97-AF65-F5344CB8AC3E}">
        <p14:creationId xmlns:p14="http://schemas.microsoft.com/office/powerpoint/2010/main" val="211310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6D5829-2E94-4A8A-B5A4-6EE93DC8B45C}" type="datetime1">
              <a:rPr lang="en-US" smtClean="0"/>
              <a:t>10/29/2018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464EB12-8962-4C85-8831-38D2DAF957DD}" type="slidenum">
              <a:rPr lang="en-US" smtClean="0"/>
              <a:pPr>
                <a:defRPr/>
              </a:pPr>
              <a:t>‹#›</a:t>
            </a:fld>
            <a:endParaRPr lang="en-US" dirty="0"/>
          </a:p>
        </p:txBody>
      </p:sp>
    </p:spTree>
    <p:extLst>
      <p:ext uri="{BB962C8B-B14F-4D97-AF65-F5344CB8AC3E}">
        <p14:creationId xmlns:p14="http://schemas.microsoft.com/office/powerpoint/2010/main" val="307125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5F4561-539C-4B19-AEDA-28D33B2F65CF}" type="datetime1">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AF9C4-15C2-4048-9D4B-39A8E63B4E2E}" type="slidenum">
              <a:rPr lang="en-US" smtClean="0"/>
              <a:t>‹#›</a:t>
            </a:fld>
            <a:endParaRPr lang="en-US"/>
          </a:p>
        </p:txBody>
      </p:sp>
    </p:spTree>
    <p:extLst>
      <p:ext uri="{BB962C8B-B14F-4D97-AF65-F5344CB8AC3E}">
        <p14:creationId xmlns:p14="http://schemas.microsoft.com/office/powerpoint/2010/main" val="528790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4742E3-7AC3-4903-9A8B-82C383C1F3BA}" type="datetime1">
              <a:rPr lang="en-US" smtClean="0"/>
              <a:t>10/29/2018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C464EB12-8962-4C85-8831-38D2DAF957DD}" type="slidenum">
              <a:rPr lang="en-US" smtClean="0"/>
              <a:pPr>
                <a:defRPr/>
              </a:pPr>
              <a:t>‹#›</a:t>
            </a:fld>
            <a:endParaRPr lang="en-US" dirty="0"/>
          </a:p>
        </p:txBody>
      </p:sp>
    </p:spTree>
    <p:extLst>
      <p:ext uri="{BB962C8B-B14F-4D97-AF65-F5344CB8AC3E}">
        <p14:creationId xmlns:p14="http://schemas.microsoft.com/office/powerpoint/2010/main" val="257118179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3684" r:id="rId18"/>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scape.com/viewarticle/864531" TargetMode="External"/><Relationship Id="rId3" Type="http://schemas.openxmlformats.org/officeDocument/2006/relationships/image" Target="../media/image13.png"/><Relationship Id="rId7"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rebelem.com/do-patients-with-posterior-epistaxis-managed-by-posterior-packs-require-icu-admission" TargetMode="Externa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www.zincmoon.com/remembering-transplant-da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hyperlink" Target="http://www.dekalbmedical.org/our-services/emergenc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lipartbest.com/male-stick-figure"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worldartsme.com/stick-figure-nurse-clipart.html" TargetMode="Externa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insdaddy.com/mews-score-tool_JVruxs9%7Ck%7CDpFSTFCYgYiRz3F*PPneWWhFyCKZDJCp4/"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s://textbookofcardiology.org/wiki/Cardiac_Arrest" TargetMode="Externa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lipartkid.com/pb-and-j-sandwich-cliparts/"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jpg"/><Relationship Id="rId5" Type="http://schemas.microsoft.com/office/2007/relationships/hdphoto" Target="../media/hdphoto7.wdp"/><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tmp"/><Relationship Id="rId5" Type="http://schemas.openxmlformats.org/officeDocument/2006/relationships/image" Target="../media/image46.tmp"/><Relationship Id="rId4" Type="http://schemas.openxmlformats.org/officeDocument/2006/relationships/image" Target="../media/image45.tm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0.JPG"/><Relationship Id="rId5" Type="http://schemas.microsoft.com/office/2007/relationships/hdphoto" Target="../media/hdphoto9.wdp"/><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tmp"/><Relationship Id="rId4" Type="http://schemas.openxmlformats.org/officeDocument/2006/relationships/image" Target="../media/image6.tm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pixabay.com/en/happy-halloween-greeting-pumpkin-96478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lideplayer.com/slide/1047453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95BB-BD1C-4EA3-B5A3-391CE0C941C3}"/>
              </a:ext>
            </a:extLst>
          </p:cNvPr>
          <p:cNvSpPr>
            <a:spLocks noGrp="1"/>
          </p:cNvSpPr>
          <p:nvPr>
            <p:ph type="ctrTitle"/>
          </p:nvPr>
        </p:nvSpPr>
        <p:spPr/>
        <p:txBody>
          <a:bodyPr/>
          <a:lstStyle/>
          <a:p>
            <a:r>
              <a:rPr lang="en-US" dirty="0">
                <a:latin typeface="Algerian" panose="04020705040A02060702" pitchFamily="82" charset="0"/>
              </a:rPr>
              <a:t>Sepsis on Acute Care Floors</a:t>
            </a:r>
          </a:p>
        </p:txBody>
      </p:sp>
      <p:sp>
        <p:nvSpPr>
          <p:cNvPr id="3" name="Subtitle 2">
            <a:extLst>
              <a:ext uri="{FF2B5EF4-FFF2-40B4-BE49-F238E27FC236}">
                <a16:creationId xmlns:a16="http://schemas.microsoft.com/office/drawing/2014/main" id="{135485C9-2ECA-4A76-A252-4FA362D8B6C4}"/>
              </a:ext>
            </a:extLst>
          </p:cNvPr>
          <p:cNvSpPr>
            <a:spLocks noGrp="1"/>
          </p:cNvSpPr>
          <p:nvPr>
            <p:ph type="subTitle" idx="1"/>
          </p:nvPr>
        </p:nvSpPr>
        <p:spPr>
          <a:xfrm>
            <a:off x="3063240" y="3983038"/>
            <a:ext cx="9144000" cy="2570162"/>
          </a:xfrm>
        </p:spPr>
        <p:txBody>
          <a:bodyPr>
            <a:normAutofit/>
          </a:bodyPr>
          <a:lstStyle/>
          <a:p>
            <a:r>
              <a:rPr lang="en-US" sz="2400" dirty="0">
                <a:latin typeface="Calibri" panose="020F0502020204030204" pitchFamily="34" charset="0"/>
              </a:rPr>
              <a:t>Meghna Trivedi, MD</a:t>
            </a:r>
          </a:p>
          <a:p>
            <a:endParaRPr lang="en-US" sz="2400" dirty="0">
              <a:latin typeface="Calibri" panose="020F0502020204030204" pitchFamily="34" charset="0"/>
            </a:endParaRPr>
          </a:p>
          <a:p>
            <a:r>
              <a:rPr lang="en-US" sz="2400" dirty="0">
                <a:latin typeface="Calibri" panose="020F0502020204030204" pitchFamily="34" charset="0"/>
              </a:rPr>
              <a:t>Division of Hospital Medicine</a:t>
            </a:r>
          </a:p>
          <a:p>
            <a:r>
              <a:rPr lang="en-US" sz="2400" dirty="0">
                <a:latin typeface="Calibri" panose="020F0502020204030204" pitchFamily="34" charset="0"/>
              </a:rPr>
              <a:t>Department of Medicine, University of Massachusetts Medical Center</a:t>
            </a:r>
          </a:p>
          <a:p>
            <a:r>
              <a:rPr lang="en-US" sz="2400" dirty="0">
                <a:latin typeface="Calibri" panose="020F0502020204030204" pitchFamily="34" charset="0"/>
              </a:rPr>
              <a:t>October 31, 2018</a:t>
            </a:r>
          </a:p>
        </p:txBody>
      </p:sp>
    </p:spTree>
    <p:extLst>
      <p:ext uri="{BB962C8B-B14F-4D97-AF65-F5344CB8AC3E}">
        <p14:creationId xmlns:p14="http://schemas.microsoft.com/office/powerpoint/2010/main" val="3767801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8489-3917-405C-877B-BCAD200A9477}"/>
              </a:ext>
            </a:extLst>
          </p:cNvPr>
          <p:cNvSpPr>
            <a:spLocks noGrp="1"/>
          </p:cNvSpPr>
          <p:nvPr>
            <p:ph type="title"/>
          </p:nvPr>
        </p:nvSpPr>
        <p:spPr>
          <a:xfrm>
            <a:off x="4803817" y="300734"/>
            <a:ext cx="6457682" cy="1293028"/>
          </a:xfrm>
        </p:spPr>
        <p:txBody>
          <a:bodyPr>
            <a:normAutofit/>
          </a:bodyPr>
          <a:lstStyle/>
          <a:p>
            <a:r>
              <a:rPr lang="en-US" sz="3600" u="sng" dirty="0">
                <a:effectLst>
                  <a:outerShdw blurRad="38100" dist="38100" dir="2700000" algn="tl">
                    <a:srgbClr val="000000">
                      <a:alpha val="43137"/>
                    </a:srgbClr>
                  </a:outerShdw>
                </a:effectLst>
              </a:rPr>
              <a:t>Sepsis Stats at </a:t>
            </a:r>
            <a:r>
              <a:rPr lang="en-US" sz="3600" u="sng" dirty="0" err="1">
                <a:effectLst>
                  <a:outerShdw blurRad="38100" dist="38100" dir="2700000" algn="tl">
                    <a:srgbClr val="000000">
                      <a:alpha val="43137"/>
                    </a:srgbClr>
                  </a:outerShdw>
                </a:effectLst>
              </a:rPr>
              <a:t>Umass</a:t>
            </a:r>
            <a:endParaRPr lang="en-US" sz="3600"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02F6F52-7447-4B51-B3B8-F2E40E474C5D}"/>
              </a:ext>
            </a:extLst>
          </p:cNvPr>
          <p:cNvSpPr>
            <a:spLocks noGrp="1"/>
          </p:cNvSpPr>
          <p:nvPr>
            <p:ph idx="1"/>
          </p:nvPr>
        </p:nvSpPr>
        <p:spPr>
          <a:xfrm>
            <a:off x="685800" y="1751527"/>
            <a:ext cx="10820400" cy="4958365"/>
          </a:xfrm>
        </p:spPr>
        <p:txBody>
          <a:bodyPr>
            <a:normAutofit fontScale="92500" lnSpcReduction="20000"/>
          </a:bodyPr>
          <a:lstStyle/>
          <a:p>
            <a:pPr marL="0" indent="0">
              <a:buNone/>
            </a:pPr>
            <a:r>
              <a:rPr lang="en-US" sz="2400" b="1" u="sng" dirty="0">
                <a:latin typeface="Calibri" panose="020F0502020204030204" pitchFamily="34" charset="0"/>
                <a:cs typeface="Arial" panose="020B0604020202020204" pitchFamily="34" charset="0"/>
              </a:rPr>
              <a:t>July 2017- June 2018:</a:t>
            </a:r>
          </a:p>
          <a:p>
            <a:pPr marL="0" indent="0">
              <a:buNone/>
            </a:pPr>
            <a:endParaRPr lang="en-US" sz="2400" b="1" u="sng" dirty="0">
              <a:latin typeface="Calibri" panose="020F0502020204030204" pitchFamily="34" charset="0"/>
              <a:cs typeface="Arial" panose="020B0604020202020204" pitchFamily="34" charset="0"/>
            </a:endParaRPr>
          </a:p>
          <a:p>
            <a:pPr>
              <a:buFont typeface="Wingdings" panose="05000000000000000000" pitchFamily="2" charset="2"/>
              <a:buChar char="Ø"/>
            </a:pPr>
            <a:r>
              <a:rPr lang="en-US" dirty="0">
                <a:latin typeface="Calibri" panose="020F0502020204030204" pitchFamily="34" charset="0"/>
              </a:rPr>
              <a:t> </a:t>
            </a:r>
            <a:r>
              <a:rPr lang="en-US" dirty="0">
                <a:latin typeface="Calibri" panose="020F0502020204030204" pitchFamily="34" charset="0"/>
                <a:cs typeface="Arial" panose="020B0604020202020204" pitchFamily="34" charset="0"/>
              </a:rPr>
              <a:t>Total # of admissions with primary or secondary diagnosis of sepsis </a:t>
            </a:r>
            <a:r>
              <a:rPr lang="en-US" dirty="0">
                <a:latin typeface="Calibri" panose="020F0502020204030204" pitchFamily="34" charset="0"/>
                <a:cs typeface="Arial" panose="020B0604020202020204" pitchFamily="34" charset="0"/>
                <a:sym typeface="Wingdings" panose="05000000000000000000" pitchFamily="2" charset="2"/>
              </a:rPr>
              <a:t> </a:t>
            </a:r>
            <a:r>
              <a:rPr lang="en-US" dirty="0">
                <a:latin typeface="Calibri" panose="020F0502020204030204" pitchFamily="34" charset="0"/>
                <a:cs typeface="Arial" panose="020B0604020202020204" pitchFamily="34" charset="0"/>
              </a:rPr>
              <a:t>2956. Highest admission rate in December 2017</a:t>
            </a:r>
          </a:p>
          <a:p>
            <a:pPr>
              <a:buFont typeface="Wingdings" panose="05000000000000000000" pitchFamily="2" charset="2"/>
              <a:buChar char="Ø"/>
            </a:pPr>
            <a:r>
              <a:rPr lang="en-US" dirty="0">
                <a:latin typeface="Calibri" panose="020F0502020204030204" pitchFamily="34" charset="0"/>
                <a:cs typeface="Arial" panose="020B0604020202020204" pitchFamily="34" charset="0"/>
              </a:rPr>
              <a:t> Number of Sepsis related deaths </a:t>
            </a:r>
            <a:r>
              <a:rPr lang="en-US" dirty="0">
                <a:latin typeface="Calibri" panose="020F0502020204030204" pitchFamily="34" charset="0"/>
                <a:cs typeface="Arial" panose="020B0604020202020204" pitchFamily="34" charset="0"/>
                <a:sym typeface="Wingdings" panose="05000000000000000000" pitchFamily="2" charset="2"/>
              </a:rPr>
              <a:t></a:t>
            </a:r>
            <a:r>
              <a:rPr lang="en-US" dirty="0">
                <a:latin typeface="Calibri" panose="020F0502020204030204" pitchFamily="34" charset="0"/>
                <a:cs typeface="Arial" panose="020B0604020202020204" pitchFamily="34" charset="0"/>
              </a:rPr>
              <a:t> 459. Highest in February 2018</a:t>
            </a:r>
          </a:p>
          <a:p>
            <a:pPr>
              <a:buFont typeface="Wingdings" panose="05000000000000000000" pitchFamily="2" charset="2"/>
              <a:buChar char="Ø"/>
            </a:pPr>
            <a:r>
              <a:rPr lang="en-US" dirty="0">
                <a:latin typeface="Calibri" panose="020F0502020204030204" pitchFamily="34" charset="0"/>
                <a:cs typeface="Arial" panose="020B0604020202020204" pitchFamily="34" charset="0"/>
              </a:rPr>
              <a:t> Number of 30 days readmissions </a:t>
            </a:r>
            <a:r>
              <a:rPr lang="en-US" dirty="0">
                <a:latin typeface="Calibri" panose="020F0502020204030204" pitchFamily="34" charset="0"/>
                <a:cs typeface="Arial" panose="020B0604020202020204" pitchFamily="34" charset="0"/>
                <a:sym typeface="Wingdings" panose="05000000000000000000" pitchFamily="2" charset="2"/>
              </a:rPr>
              <a:t> </a:t>
            </a:r>
            <a:r>
              <a:rPr lang="en-US" dirty="0">
                <a:latin typeface="Calibri" panose="020F0502020204030204" pitchFamily="34" charset="0"/>
                <a:cs typeface="Arial" panose="020B0604020202020204" pitchFamily="34" charset="0"/>
              </a:rPr>
              <a:t>470</a:t>
            </a:r>
          </a:p>
          <a:p>
            <a:pPr marL="0" indent="0">
              <a:buNone/>
            </a:pPr>
            <a:r>
              <a:rPr lang="en-US" dirty="0">
                <a:latin typeface="Calibri" panose="020F0502020204030204" pitchFamily="34" charset="0"/>
                <a:cs typeface="Arial" panose="020B0604020202020204" pitchFamily="34" charset="0"/>
              </a:rPr>
              <a:t>    49 patients each in Dec 2017 and June 2018 </a:t>
            </a:r>
          </a:p>
          <a:p>
            <a:pPr>
              <a:buFont typeface="Wingdings" panose="05000000000000000000" pitchFamily="2" charset="2"/>
              <a:buChar char="Ø"/>
            </a:pPr>
            <a:r>
              <a:rPr lang="en-US" dirty="0">
                <a:latin typeface="Calibri" panose="020F0502020204030204" pitchFamily="34" charset="0"/>
                <a:cs typeface="Arial" panose="020B0604020202020204" pitchFamily="34" charset="0"/>
              </a:rPr>
              <a:t> Mean Length of Stay (observed) </a:t>
            </a:r>
            <a:r>
              <a:rPr lang="en-US" dirty="0">
                <a:latin typeface="Calibri" panose="020F0502020204030204" pitchFamily="34" charset="0"/>
                <a:cs typeface="Arial" panose="020B0604020202020204" pitchFamily="34" charset="0"/>
                <a:sym typeface="Wingdings" panose="05000000000000000000" pitchFamily="2" charset="2"/>
              </a:rPr>
              <a:t> </a:t>
            </a:r>
            <a:r>
              <a:rPr lang="en-US" dirty="0">
                <a:latin typeface="Calibri" panose="020F0502020204030204" pitchFamily="34" charset="0"/>
                <a:cs typeface="Arial" panose="020B0604020202020204" pitchFamily="34" charset="0"/>
              </a:rPr>
              <a:t>10 days</a:t>
            </a:r>
          </a:p>
          <a:p>
            <a:pPr marL="0" indent="0">
              <a:buNone/>
            </a:pPr>
            <a:endParaRPr lang="en-US" dirty="0">
              <a:latin typeface="Calibri" panose="020F0502020204030204" pitchFamily="34" charset="0"/>
              <a:cs typeface="Arial" panose="020B0604020202020204" pitchFamily="34" charset="0"/>
            </a:endParaRPr>
          </a:p>
          <a:p>
            <a:pPr marL="0" indent="0">
              <a:buNone/>
            </a:pPr>
            <a:r>
              <a:rPr lang="en-US" sz="2400" b="1" u="sng" dirty="0">
                <a:latin typeface="Calibri" panose="020F0502020204030204" pitchFamily="34" charset="0"/>
                <a:cs typeface="Arial" panose="020B0604020202020204" pitchFamily="34" charset="0"/>
              </a:rPr>
              <a:t>June 2018:</a:t>
            </a:r>
          </a:p>
          <a:p>
            <a:pPr marL="0" indent="0">
              <a:buNone/>
            </a:pPr>
            <a:endParaRPr lang="en-US" sz="2400" b="1" u="sng" dirty="0">
              <a:latin typeface="Calibri" panose="020F0502020204030204" pitchFamily="34" charset="0"/>
              <a:cs typeface="Arial" panose="020B0604020202020204" pitchFamily="34" charset="0"/>
            </a:endParaRPr>
          </a:p>
          <a:p>
            <a:pPr>
              <a:buFont typeface="Wingdings" panose="05000000000000000000" pitchFamily="2" charset="2"/>
              <a:buChar char="Ø"/>
            </a:pPr>
            <a:r>
              <a:rPr lang="en-US" dirty="0">
                <a:latin typeface="Calibri" panose="020F0502020204030204" pitchFamily="34" charset="0"/>
                <a:cs typeface="Arial" panose="020B0604020202020204" pitchFamily="34" charset="0"/>
              </a:rPr>
              <a:t>Direct observed cost of care </a:t>
            </a:r>
            <a:r>
              <a:rPr lang="en-US" dirty="0">
                <a:latin typeface="Calibri" panose="020F0502020204030204" pitchFamily="34" charset="0"/>
                <a:cs typeface="Arial" panose="020B0604020202020204" pitchFamily="34" charset="0"/>
                <a:sym typeface="Wingdings" panose="05000000000000000000" pitchFamily="2" charset="2"/>
              </a:rPr>
              <a:t> </a:t>
            </a:r>
            <a:r>
              <a:rPr lang="en-US" dirty="0">
                <a:latin typeface="Calibri" panose="020F0502020204030204" pitchFamily="34" charset="0"/>
                <a:cs typeface="Arial" panose="020B0604020202020204" pitchFamily="34" charset="0"/>
              </a:rPr>
              <a:t>$ 4,265,239</a:t>
            </a:r>
          </a:p>
          <a:p>
            <a:pPr>
              <a:buFont typeface="Wingdings" panose="05000000000000000000" pitchFamily="2" charset="2"/>
              <a:buChar char="Ø"/>
            </a:pPr>
            <a:r>
              <a:rPr lang="en-US" dirty="0">
                <a:latin typeface="Calibri" panose="020F0502020204030204" pitchFamily="34" charset="0"/>
                <a:cs typeface="Arial" panose="020B0604020202020204" pitchFamily="34" charset="0"/>
              </a:rPr>
              <a:t>Total sepsis patients </a:t>
            </a:r>
            <a:r>
              <a:rPr lang="en-US" dirty="0">
                <a:latin typeface="Calibri" panose="020F0502020204030204" pitchFamily="34" charset="0"/>
                <a:cs typeface="Arial" panose="020B0604020202020204" pitchFamily="34" charset="0"/>
                <a:sym typeface="Wingdings" panose="05000000000000000000" pitchFamily="2" charset="2"/>
              </a:rPr>
              <a:t> 269 </a:t>
            </a:r>
          </a:p>
          <a:p>
            <a:pPr>
              <a:buFont typeface="Wingdings" panose="05000000000000000000" pitchFamily="2" charset="2"/>
              <a:buChar char="Ø"/>
            </a:pPr>
            <a:r>
              <a:rPr lang="en-US" dirty="0">
                <a:latin typeface="Calibri" panose="020F0502020204030204" pitchFamily="34" charset="0"/>
                <a:cs typeface="Arial" panose="020B0604020202020204" pitchFamily="34" charset="0"/>
              </a:rPr>
              <a:t>26 patients required ICU stay, 101 were discharged to rehab facility, 14 were made hospice, and  33 died</a:t>
            </a:r>
          </a:p>
          <a:p>
            <a:endParaRPr lang="en-US" dirty="0"/>
          </a:p>
        </p:txBody>
      </p:sp>
    </p:spTree>
    <p:extLst>
      <p:ext uri="{BB962C8B-B14F-4D97-AF65-F5344CB8AC3E}">
        <p14:creationId xmlns:p14="http://schemas.microsoft.com/office/powerpoint/2010/main" val="11635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B798-554F-41C7-9E69-3F2AD6017857}"/>
              </a:ext>
            </a:extLst>
          </p:cNvPr>
          <p:cNvSpPr>
            <a:spLocks noGrp="1"/>
          </p:cNvSpPr>
          <p:nvPr>
            <p:ph type="title"/>
          </p:nvPr>
        </p:nvSpPr>
        <p:spPr>
          <a:xfrm>
            <a:off x="2213016" y="326489"/>
            <a:ext cx="8610600" cy="1293028"/>
          </a:xfrm>
        </p:spPr>
        <p:txBody>
          <a:bodyPr/>
          <a:lstStyle/>
          <a:p>
            <a:r>
              <a:rPr lang="en-US" dirty="0"/>
              <a:t>		      </a:t>
            </a:r>
            <a:r>
              <a:rPr lang="en-US" sz="3600" u="sng" dirty="0">
                <a:effectLst>
                  <a:outerShdw blurRad="38100" dist="38100" dir="2700000" algn="tl">
                    <a:srgbClr val="000000">
                      <a:alpha val="43137"/>
                    </a:srgbClr>
                  </a:outerShdw>
                </a:effectLst>
              </a:rPr>
              <a:t>The Sepsis Continuum</a:t>
            </a:r>
          </a:p>
        </p:txBody>
      </p:sp>
      <p:pic>
        <p:nvPicPr>
          <p:cNvPr id="21" name="Content Placeholder 20">
            <a:extLst>
              <a:ext uri="{FF2B5EF4-FFF2-40B4-BE49-F238E27FC236}">
                <a16:creationId xmlns:a16="http://schemas.microsoft.com/office/drawing/2014/main" id="{9367DB67-4929-43B1-9E44-DE5DC67DDB3A}"/>
              </a:ext>
            </a:extLst>
          </p:cNvPr>
          <p:cNvPicPr>
            <a:picLocks noGrp="1" noChangeAspect="1"/>
          </p:cNvPicPr>
          <p:nvPr>
            <p:ph idx="1"/>
          </p:nvPr>
        </p:nvPicPr>
        <p:blipFill>
          <a:blip r:embed="rId3"/>
          <a:stretch>
            <a:fillRect/>
          </a:stretch>
        </p:blipFill>
        <p:spPr>
          <a:xfrm>
            <a:off x="505693" y="4468965"/>
            <a:ext cx="2329052" cy="1737360"/>
          </a:xfrm>
        </p:spPr>
      </p:pic>
      <p:sp>
        <p:nvSpPr>
          <p:cNvPr id="13" name="Arrow: Right 12">
            <a:extLst>
              <a:ext uri="{FF2B5EF4-FFF2-40B4-BE49-F238E27FC236}">
                <a16:creationId xmlns:a16="http://schemas.microsoft.com/office/drawing/2014/main" id="{1100EA15-5A5D-471A-BA91-97E3C2727CAE}"/>
              </a:ext>
            </a:extLst>
          </p:cNvPr>
          <p:cNvSpPr/>
          <p:nvPr/>
        </p:nvSpPr>
        <p:spPr>
          <a:xfrm>
            <a:off x="1402080" y="2927271"/>
            <a:ext cx="5303520" cy="781844"/>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3A41B18C-3197-4BA2-9143-5BAE8CF899F1}"/>
              </a:ext>
            </a:extLst>
          </p:cNvPr>
          <p:cNvSpPr/>
          <p:nvPr/>
        </p:nvSpPr>
        <p:spPr>
          <a:xfrm>
            <a:off x="1026018" y="1690688"/>
            <a:ext cx="10327782" cy="1250554"/>
          </a:xfrm>
          <a:prstGeom prst="rightArrow">
            <a:avLst/>
          </a:prstGeom>
          <a:gradFill flip="none" rotWithShape="1">
            <a:gsLst>
              <a:gs pos="100000">
                <a:srgbClr val="FF0000"/>
              </a:gs>
              <a:gs pos="49000">
                <a:srgbClr val="FFC000"/>
              </a:gs>
              <a:gs pos="15000">
                <a:schemeClr val="accent4">
                  <a:lumMod val="40000"/>
                  <a:lumOff val="60000"/>
                </a:schemeClr>
              </a:gs>
              <a:gs pos="100000">
                <a:schemeClr val="bg1"/>
              </a:gs>
            </a:gsLst>
            <a:lin ang="36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7D1FCAC-175E-4197-8992-D58B6CFF0F93}"/>
              </a:ext>
            </a:extLst>
          </p:cNvPr>
          <p:cNvSpPr txBox="1"/>
          <p:nvPr/>
        </p:nvSpPr>
        <p:spPr>
          <a:xfrm>
            <a:off x="1153668" y="2072640"/>
            <a:ext cx="1620012" cy="492443"/>
          </a:xfrm>
          <a:prstGeom prst="rect">
            <a:avLst/>
          </a:prstGeom>
          <a:noFill/>
        </p:spPr>
        <p:txBody>
          <a:bodyPr wrap="square" rtlCol="0">
            <a:spAutoFit/>
          </a:bodyPr>
          <a:lstStyle/>
          <a:p>
            <a:r>
              <a:rPr lang="en-US" sz="2600" dirty="0">
                <a:latin typeface="Calibri" panose="020F0502020204030204" pitchFamily="34" charset="0"/>
                <a:cs typeface="Arial" panose="020B0604020202020204" pitchFamily="34" charset="0"/>
              </a:rPr>
              <a:t>Infection</a:t>
            </a:r>
          </a:p>
        </p:txBody>
      </p:sp>
      <p:sp>
        <p:nvSpPr>
          <p:cNvPr id="12" name="TextBox 11">
            <a:extLst>
              <a:ext uri="{FF2B5EF4-FFF2-40B4-BE49-F238E27FC236}">
                <a16:creationId xmlns:a16="http://schemas.microsoft.com/office/drawing/2014/main" id="{243DC84A-3CD1-4BB9-A947-52458FF4398B}"/>
              </a:ext>
            </a:extLst>
          </p:cNvPr>
          <p:cNvSpPr txBox="1"/>
          <p:nvPr/>
        </p:nvSpPr>
        <p:spPr>
          <a:xfrm>
            <a:off x="2978496" y="2103120"/>
            <a:ext cx="978408" cy="492443"/>
          </a:xfrm>
          <a:prstGeom prst="rect">
            <a:avLst/>
          </a:prstGeom>
          <a:noFill/>
        </p:spPr>
        <p:txBody>
          <a:bodyPr wrap="square" rtlCol="0">
            <a:spAutoFit/>
          </a:bodyPr>
          <a:lstStyle/>
          <a:p>
            <a:r>
              <a:rPr lang="en-US" sz="2600" dirty="0">
                <a:latin typeface="Calibri" panose="020F0502020204030204" pitchFamily="34" charset="0"/>
                <a:cs typeface="Arial" panose="020B0604020202020204" pitchFamily="34" charset="0"/>
              </a:rPr>
              <a:t>SIRS</a:t>
            </a:r>
          </a:p>
        </p:txBody>
      </p:sp>
      <p:sp>
        <p:nvSpPr>
          <p:cNvPr id="11" name="TextBox 10">
            <a:extLst>
              <a:ext uri="{FF2B5EF4-FFF2-40B4-BE49-F238E27FC236}">
                <a16:creationId xmlns:a16="http://schemas.microsoft.com/office/drawing/2014/main" id="{D561371E-1A06-4499-8ED3-4FB5293C7169}"/>
              </a:ext>
            </a:extLst>
          </p:cNvPr>
          <p:cNvSpPr txBox="1"/>
          <p:nvPr/>
        </p:nvSpPr>
        <p:spPr>
          <a:xfrm>
            <a:off x="4367784" y="2103120"/>
            <a:ext cx="1495968" cy="492443"/>
          </a:xfrm>
          <a:prstGeom prst="rect">
            <a:avLst/>
          </a:prstGeom>
          <a:noFill/>
        </p:spPr>
        <p:txBody>
          <a:bodyPr wrap="square" rtlCol="0">
            <a:spAutoFit/>
          </a:bodyPr>
          <a:lstStyle/>
          <a:p>
            <a:r>
              <a:rPr lang="en-US" sz="2600" dirty="0">
                <a:latin typeface="Calibri" panose="020F0502020204030204" pitchFamily="34" charset="0"/>
                <a:cs typeface="Arial" panose="020B0604020202020204" pitchFamily="34" charset="0"/>
              </a:rPr>
              <a:t>Sepsis</a:t>
            </a:r>
          </a:p>
        </p:txBody>
      </p:sp>
      <p:sp>
        <p:nvSpPr>
          <p:cNvPr id="10" name="TextBox 9">
            <a:extLst>
              <a:ext uri="{FF2B5EF4-FFF2-40B4-BE49-F238E27FC236}">
                <a16:creationId xmlns:a16="http://schemas.microsoft.com/office/drawing/2014/main" id="{AB696CF3-E4F7-4268-BF68-FD531ED5E7E9}"/>
              </a:ext>
            </a:extLst>
          </p:cNvPr>
          <p:cNvSpPr txBox="1"/>
          <p:nvPr/>
        </p:nvSpPr>
        <p:spPr>
          <a:xfrm>
            <a:off x="5982246" y="2103120"/>
            <a:ext cx="2402502" cy="492443"/>
          </a:xfrm>
          <a:prstGeom prst="rect">
            <a:avLst/>
          </a:prstGeom>
          <a:noFill/>
        </p:spPr>
        <p:txBody>
          <a:bodyPr wrap="square" rtlCol="0">
            <a:spAutoFit/>
          </a:bodyPr>
          <a:lstStyle/>
          <a:p>
            <a:r>
              <a:rPr lang="en-US" sz="2600" dirty="0">
                <a:latin typeface="Calibri" panose="020F0502020204030204" pitchFamily="34" charset="0"/>
              </a:rPr>
              <a:t>Severe sepsis</a:t>
            </a:r>
          </a:p>
        </p:txBody>
      </p:sp>
      <p:sp>
        <p:nvSpPr>
          <p:cNvPr id="9" name="TextBox 8">
            <a:extLst>
              <a:ext uri="{FF2B5EF4-FFF2-40B4-BE49-F238E27FC236}">
                <a16:creationId xmlns:a16="http://schemas.microsoft.com/office/drawing/2014/main" id="{69FC645E-1FE2-43CD-BA32-8EBC09DAE1C5}"/>
              </a:ext>
            </a:extLst>
          </p:cNvPr>
          <p:cNvSpPr txBox="1"/>
          <p:nvPr/>
        </p:nvSpPr>
        <p:spPr>
          <a:xfrm>
            <a:off x="8641080" y="2103120"/>
            <a:ext cx="2404872" cy="492443"/>
          </a:xfrm>
          <a:prstGeom prst="rect">
            <a:avLst/>
          </a:prstGeom>
          <a:noFill/>
        </p:spPr>
        <p:txBody>
          <a:bodyPr wrap="square" rtlCol="0">
            <a:spAutoFit/>
          </a:bodyPr>
          <a:lstStyle/>
          <a:p>
            <a:r>
              <a:rPr lang="en-US" sz="2600" dirty="0">
                <a:latin typeface="Calibri" panose="020F0502020204030204" pitchFamily="34" charset="0"/>
              </a:rPr>
              <a:t>Septic shock</a:t>
            </a:r>
          </a:p>
        </p:txBody>
      </p:sp>
      <p:sp>
        <p:nvSpPr>
          <p:cNvPr id="19" name="TextBox 18">
            <a:extLst>
              <a:ext uri="{FF2B5EF4-FFF2-40B4-BE49-F238E27FC236}">
                <a16:creationId xmlns:a16="http://schemas.microsoft.com/office/drawing/2014/main" id="{656E629B-B154-4D96-BFD9-78E0E0811ED7}"/>
              </a:ext>
            </a:extLst>
          </p:cNvPr>
          <p:cNvSpPr txBox="1"/>
          <p:nvPr/>
        </p:nvSpPr>
        <p:spPr>
          <a:xfrm flipH="1">
            <a:off x="3142442" y="3113640"/>
            <a:ext cx="2343955" cy="461665"/>
          </a:xfrm>
          <a:prstGeom prst="rect">
            <a:avLst/>
          </a:prstGeom>
          <a:noFill/>
        </p:spPr>
        <p:txBody>
          <a:bodyPr wrap="square" rtlCol="0">
            <a:spAutoFit/>
          </a:bodyPr>
          <a:lstStyle/>
          <a:p>
            <a:r>
              <a:rPr lang="en-US" sz="2400" b="1" dirty="0">
                <a:latin typeface="Calibri" panose="020F0502020204030204" pitchFamily="34" charset="0"/>
                <a:cs typeface="Arial" panose="020B0604020202020204" pitchFamily="34" charset="0"/>
              </a:rPr>
              <a:t>MORTALITY</a:t>
            </a:r>
          </a:p>
        </p:txBody>
      </p:sp>
      <p:pic>
        <p:nvPicPr>
          <p:cNvPr id="23" name="Picture 22" descr="A person lying on a bed&#10;&#10;Description generated with very high confidence">
            <a:extLst>
              <a:ext uri="{FF2B5EF4-FFF2-40B4-BE49-F238E27FC236}">
                <a16:creationId xmlns:a16="http://schemas.microsoft.com/office/drawing/2014/main" id="{2C5DA3A8-0A77-4EFB-89F0-D71F702647BA}"/>
              </a:ext>
            </a:extLst>
          </p:cNvPr>
          <p:cNvPicPr>
            <a:picLocks noChangeAspect="1"/>
          </p:cNvPicPr>
          <p:nvPr/>
        </p:nvPicPr>
        <p:blipFill>
          <a:blip r:embed="rId4"/>
          <a:stretch>
            <a:fillRect/>
          </a:stretch>
        </p:blipFill>
        <p:spPr>
          <a:xfrm>
            <a:off x="3017790" y="4122205"/>
            <a:ext cx="2634084" cy="2250555"/>
          </a:xfrm>
          <a:prstGeom prst="rect">
            <a:avLst/>
          </a:prstGeom>
        </p:spPr>
      </p:pic>
      <p:pic>
        <p:nvPicPr>
          <p:cNvPr id="25" name="Picture 24" descr="A person standing in a room&#10;&#10;Description generated with very high confidence">
            <a:extLst>
              <a:ext uri="{FF2B5EF4-FFF2-40B4-BE49-F238E27FC236}">
                <a16:creationId xmlns:a16="http://schemas.microsoft.com/office/drawing/2014/main" id="{D78478EF-8433-463F-BBC1-026F55FDF07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214500" y="3880563"/>
            <a:ext cx="2314575" cy="2857500"/>
          </a:xfrm>
          <a:prstGeom prst="rect">
            <a:avLst/>
          </a:prstGeom>
        </p:spPr>
      </p:pic>
      <p:pic>
        <p:nvPicPr>
          <p:cNvPr id="28" name="Picture 27">
            <a:extLst>
              <a:ext uri="{FF2B5EF4-FFF2-40B4-BE49-F238E27FC236}">
                <a16:creationId xmlns:a16="http://schemas.microsoft.com/office/drawing/2014/main" id="{E4ACF471-77E6-4B5D-961A-DD64E34FA1C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930730" y="4122205"/>
            <a:ext cx="3057443" cy="2293082"/>
          </a:xfrm>
          <a:prstGeom prst="rect">
            <a:avLst/>
          </a:prstGeom>
        </p:spPr>
      </p:pic>
    </p:spTree>
    <p:extLst>
      <p:ext uri="{BB962C8B-B14F-4D97-AF65-F5344CB8AC3E}">
        <p14:creationId xmlns:p14="http://schemas.microsoft.com/office/powerpoint/2010/main" val="284976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13"/>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3.95833E-6 0 L 0.25 0 " pathEditMode="relative" rAng="0" ptsTypes="AA">
                                      <p:cBhvr>
                                        <p:cTn id="8" dur="2000" fill="hold"/>
                                        <p:tgtEl>
                                          <p:spTgt spid="1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DF67-6C05-43C5-BB38-15D4A7221B87}"/>
              </a:ext>
            </a:extLst>
          </p:cNvPr>
          <p:cNvSpPr>
            <a:spLocks noGrp="1"/>
          </p:cNvSpPr>
          <p:nvPr>
            <p:ph type="title"/>
          </p:nvPr>
        </p:nvSpPr>
        <p:spPr/>
        <p:txBody>
          <a:bodyPr/>
          <a:lstStyle/>
          <a:p>
            <a:r>
              <a:rPr lang="en-US" dirty="0"/>
              <a:t>      </a:t>
            </a:r>
            <a:r>
              <a:rPr lang="en-US" sz="3600" u="sng" dirty="0">
                <a:effectLst>
                  <a:outerShdw blurRad="38100" dist="38100" dir="2700000" algn="tl">
                    <a:srgbClr val="000000">
                      <a:alpha val="43137"/>
                    </a:srgbClr>
                  </a:outerShdw>
                </a:effectLst>
              </a:rPr>
              <a:t>Where is Sepsis diagnosed and treated?</a:t>
            </a:r>
          </a:p>
        </p:txBody>
      </p:sp>
      <p:pic>
        <p:nvPicPr>
          <p:cNvPr id="5" name="Content Placeholder 4" descr="A store front at day&#10;&#10;Description generated with very high confidence">
            <a:extLst>
              <a:ext uri="{FF2B5EF4-FFF2-40B4-BE49-F238E27FC236}">
                <a16:creationId xmlns:a16="http://schemas.microsoft.com/office/drawing/2014/main" id="{ED1E1554-FCC5-44B0-A529-E0578EC00A3A}"/>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70642" y="3390178"/>
            <a:ext cx="3845976" cy="2560320"/>
          </a:xfrm>
        </p:spPr>
      </p:pic>
      <p:pic>
        <p:nvPicPr>
          <p:cNvPr id="7" name="Picture 6" descr="A person lying on a bed&#10;&#10;Description generated with very high confidence">
            <a:extLst>
              <a:ext uri="{FF2B5EF4-FFF2-40B4-BE49-F238E27FC236}">
                <a16:creationId xmlns:a16="http://schemas.microsoft.com/office/drawing/2014/main" id="{41FA0CDD-D3CC-47A6-834E-461A3A749262}"/>
              </a:ext>
            </a:extLst>
          </p:cNvPr>
          <p:cNvPicPr>
            <a:picLocks noChangeAspect="1"/>
          </p:cNvPicPr>
          <p:nvPr/>
        </p:nvPicPr>
        <p:blipFill>
          <a:blip r:embed="rId5"/>
          <a:stretch>
            <a:fillRect/>
          </a:stretch>
        </p:blipFill>
        <p:spPr>
          <a:xfrm>
            <a:off x="4158083" y="3384937"/>
            <a:ext cx="3849874" cy="2560320"/>
          </a:xfrm>
          <a:prstGeom prst="rect">
            <a:avLst/>
          </a:prstGeom>
        </p:spPr>
      </p:pic>
      <p:pic>
        <p:nvPicPr>
          <p:cNvPr id="10" name="Picture 9">
            <a:extLst>
              <a:ext uri="{FF2B5EF4-FFF2-40B4-BE49-F238E27FC236}">
                <a16:creationId xmlns:a16="http://schemas.microsoft.com/office/drawing/2014/main" id="{445A8126-CBD0-49A2-B5D3-10B9E1D9AEF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174171" y="3384937"/>
            <a:ext cx="3847187" cy="2560320"/>
          </a:xfrm>
          <a:prstGeom prst="rect">
            <a:avLst/>
          </a:prstGeom>
        </p:spPr>
      </p:pic>
      <p:sp>
        <p:nvSpPr>
          <p:cNvPr id="16" name="Isosceles Triangle 15">
            <a:extLst>
              <a:ext uri="{FF2B5EF4-FFF2-40B4-BE49-F238E27FC236}">
                <a16:creationId xmlns:a16="http://schemas.microsoft.com/office/drawing/2014/main" id="{6CAEEF06-240C-4C13-BC96-F415B6B3428F}"/>
              </a:ext>
            </a:extLst>
          </p:cNvPr>
          <p:cNvSpPr/>
          <p:nvPr/>
        </p:nvSpPr>
        <p:spPr>
          <a:xfrm>
            <a:off x="334851" y="-944880"/>
            <a:ext cx="3425782" cy="6829177"/>
          </a:xfrm>
          <a:prstGeom prst="triangle">
            <a:avLst>
              <a:gd name="adj" fmla="val 15038"/>
            </a:avLst>
          </a:prstGeom>
          <a:gradFill flip="none" rotWithShape="1">
            <a:gsLst>
              <a:gs pos="0">
                <a:srgbClr val="FFC000">
                  <a:alpha val="34000"/>
                </a:srgbClr>
              </a:gs>
              <a:gs pos="48000">
                <a:srgbClr val="FFFF00">
                  <a:alpha val="54000"/>
                </a:srgbClr>
              </a:gs>
              <a:gs pos="100000">
                <a:srgbClr val="FFFF00">
                  <a:alpha val="78000"/>
                </a:srgbClr>
              </a:gs>
            </a:gsLst>
            <a:lin ang="162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603DF74-C425-4C3B-8EF6-0E5850C7629F}"/>
              </a:ext>
            </a:extLst>
          </p:cNvPr>
          <p:cNvSpPr/>
          <p:nvPr/>
        </p:nvSpPr>
        <p:spPr>
          <a:xfrm>
            <a:off x="334851" y="5532120"/>
            <a:ext cx="3425782" cy="609600"/>
          </a:xfrm>
          <a:prstGeom prst="ellipse">
            <a:avLst/>
          </a:prstGeom>
          <a:solidFill>
            <a:srgbClr val="FFCE19"/>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C78D6EE9-F660-4115-A799-813D59BB617B}"/>
              </a:ext>
            </a:extLst>
          </p:cNvPr>
          <p:cNvSpPr/>
          <p:nvPr/>
        </p:nvSpPr>
        <p:spPr>
          <a:xfrm>
            <a:off x="8366331" y="-944880"/>
            <a:ext cx="3425782" cy="6829177"/>
          </a:xfrm>
          <a:prstGeom prst="triangle">
            <a:avLst>
              <a:gd name="adj" fmla="val 89330"/>
            </a:avLst>
          </a:prstGeom>
          <a:gradFill flip="none" rotWithShape="1">
            <a:gsLst>
              <a:gs pos="0">
                <a:srgbClr val="FFC000">
                  <a:alpha val="34000"/>
                </a:srgbClr>
              </a:gs>
              <a:gs pos="48000">
                <a:srgbClr val="FFFF00">
                  <a:alpha val="54000"/>
                </a:srgbClr>
              </a:gs>
              <a:gs pos="100000">
                <a:srgbClr val="FFFF00">
                  <a:alpha val="78000"/>
                </a:srgbClr>
              </a:gs>
            </a:gsLst>
            <a:lin ang="162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2EE4E87-D573-4279-94CB-573AF68D6C5F}"/>
              </a:ext>
            </a:extLst>
          </p:cNvPr>
          <p:cNvSpPr/>
          <p:nvPr/>
        </p:nvSpPr>
        <p:spPr>
          <a:xfrm>
            <a:off x="8396811" y="5579497"/>
            <a:ext cx="3425782" cy="609600"/>
          </a:xfrm>
          <a:prstGeom prst="ellipse">
            <a:avLst/>
          </a:prstGeom>
          <a:solidFill>
            <a:srgbClr val="FFCE19"/>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77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282C366-76A8-49E0-AF9F-862FDE5F6909}"/>
              </a:ext>
            </a:extLst>
          </p:cNvPr>
          <p:cNvPicPr>
            <a:picLocks noGrp="1" noChangeAspect="1"/>
          </p:cNvPicPr>
          <p:nvPr>
            <p:ph idx="1"/>
          </p:nvPr>
        </p:nvPicPr>
        <p:blipFill>
          <a:blip r:embed="rId2"/>
          <a:stretch>
            <a:fillRect/>
          </a:stretch>
        </p:blipFill>
        <p:spPr>
          <a:xfrm>
            <a:off x="900385" y="2311017"/>
            <a:ext cx="4399855" cy="2926080"/>
          </a:xfrm>
        </p:spPr>
      </p:pic>
      <p:sp>
        <p:nvSpPr>
          <p:cNvPr id="10" name="Rectangle 9">
            <a:extLst>
              <a:ext uri="{FF2B5EF4-FFF2-40B4-BE49-F238E27FC236}">
                <a16:creationId xmlns:a16="http://schemas.microsoft.com/office/drawing/2014/main" id="{6D0019B7-D888-4133-9D7D-972A4FC5C9B0}"/>
              </a:ext>
            </a:extLst>
          </p:cNvPr>
          <p:cNvSpPr/>
          <p:nvPr/>
        </p:nvSpPr>
        <p:spPr>
          <a:xfrm>
            <a:off x="7028463" y="5311300"/>
            <a:ext cx="3235117" cy="923330"/>
          </a:xfrm>
          <a:prstGeom prst="rect">
            <a:avLst/>
          </a:prstGeom>
          <a:noFill/>
        </p:spPr>
        <p:txBody>
          <a:bodyPr wrap="none" lIns="91440" tIns="45720" rIns="91440" bIns="45720">
            <a:spAutoFit/>
          </a:bodyPr>
          <a:lstStyle/>
          <a:p>
            <a:pPr algn="ctr"/>
            <a:r>
              <a:rPr lang="en-US" sz="5400" b="1" cap="none" spc="0" dirty="0">
                <a:ln w="9525">
                  <a:solidFill>
                    <a:srgbClr val="FFCE19"/>
                  </a:solidFill>
                  <a:prstDash val="solid"/>
                </a:ln>
                <a:solidFill>
                  <a:srgbClr val="FF0000"/>
                </a:solidFill>
                <a:effectLst>
                  <a:outerShdw blurRad="12700" dist="38100" dir="2700000" algn="tl" rotWithShape="0">
                    <a:schemeClr val="accent5">
                      <a:lumMod val="60000"/>
                      <a:lumOff val="40000"/>
                    </a:schemeClr>
                  </a:outerShdw>
                </a:effectLst>
              </a:rPr>
              <a:t>Hospitalist</a:t>
            </a:r>
          </a:p>
        </p:txBody>
      </p:sp>
      <p:sp>
        <p:nvSpPr>
          <p:cNvPr id="18" name="TextBox 17">
            <a:extLst>
              <a:ext uri="{FF2B5EF4-FFF2-40B4-BE49-F238E27FC236}">
                <a16:creationId xmlns:a16="http://schemas.microsoft.com/office/drawing/2014/main" id="{6BC6C3D1-71F2-4611-A504-80A61309E0FF}"/>
              </a:ext>
            </a:extLst>
          </p:cNvPr>
          <p:cNvSpPr txBox="1"/>
          <p:nvPr/>
        </p:nvSpPr>
        <p:spPr>
          <a:xfrm>
            <a:off x="6158247" y="1775138"/>
            <a:ext cx="5572259" cy="3139321"/>
          </a:xfrm>
          <a:prstGeom prst="rect">
            <a:avLst/>
          </a:prstGeom>
          <a:noFill/>
        </p:spPr>
        <p:txBody>
          <a:bodyPr wrap="square" rtlCol="0">
            <a:spAutoFit/>
          </a:bodyPr>
          <a:lstStyle/>
          <a:p>
            <a:r>
              <a:rPr lang="en-US" sz="2400" u="sng" dirty="0">
                <a:latin typeface="Calibri" panose="020F0502020204030204" pitchFamily="34" charset="0"/>
                <a:cs typeface="Arial" panose="020B0604020202020204" pitchFamily="34" charset="0"/>
              </a:rPr>
              <a:t>Patient population at high risk for Sepsis</a:t>
            </a:r>
            <a:r>
              <a:rPr lang="en-US" sz="2400" u="sng" baseline="30000" dirty="0">
                <a:latin typeface="Calibri" panose="020F0502020204030204" pitchFamily="34" charset="0"/>
                <a:cs typeface="Arial" panose="020B0604020202020204" pitchFamily="34" charset="0"/>
              </a:rPr>
              <a:t>1</a:t>
            </a:r>
            <a:r>
              <a:rPr lang="en-US" sz="2400" u="sng" dirty="0">
                <a:latin typeface="Calibri" panose="020F0502020204030204" pitchFamily="34" charset="0"/>
                <a:cs typeface="Arial" panose="020B0604020202020204" pitchFamily="34" charset="0"/>
              </a:rPr>
              <a:t>:</a:t>
            </a:r>
          </a:p>
          <a:p>
            <a:endParaRPr lang="en-US" sz="2400" u="sng" dirty="0">
              <a:latin typeface="Calibri" panose="020F0502020204030204" pitchFamily="34" charset="0"/>
              <a:cs typeface="Arial" panose="020B0604020202020204" pitchFamily="34" charset="0"/>
            </a:endParaRPr>
          </a:p>
          <a:p>
            <a:pPr marL="285750" indent="-285750">
              <a:buFontTx/>
              <a:buChar char="-"/>
            </a:pPr>
            <a:r>
              <a:rPr lang="en-US" sz="2200" dirty="0">
                <a:latin typeface="Calibri" panose="020F0502020204030204" pitchFamily="34" charset="0"/>
                <a:cs typeface="Arial" panose="020B0604020202020204" pitchFamily="34" charset="0"/>
              </a:rPr>
              <a:t>Age &gt;65 years</a:t>
            </a:r>
          </a:p>
          <a:p>
            <a:pPr marL="285750" indent="-285750">
              <a:buFontTx/>
              <a:buChar char="-"/>
            </a:pPr>
            <a:r>
              <a:rPr lang="en-US" sz="2200" dirty="0">
                <a:latin typeface="Calibri" panose="020F0502020204030204" pitchFamily="34" charset="0"/>
                <a:cs typeface="Arial" panose="020B0604020202020204" pitchFamily="34" charset="0"/>
              </a:rPr>
              <a:t>Diabetics</a:t>
            </a:r>
          </a:p>
          <a:p>
            <a:pPr marL="285750" indent="-285750">
              <a:buFontTx/>
              <a:buChar char="-"/>
            </a:pPr>
            <a:r>
              <a:rPr lang="en-US" sz="2200" dirty="0">
                <a:latin typeface="Calibri" panose="020F0502020204030204" pitchFamily="34" charset="0"/>
                <a:cs typeface="Arial" panose="020B0604020202020204" pitchFamily="34" charset="0"/>
              </a:rPr>
              <a:t>Alcohol abuse</a:t>
            </a:r>
          </a:p>
          <a:p>
            <a:pPr marL="285750" indent="-285750">
              <a:buFontTx/>
              <a:buChar char="-"/>
            </a:pPr>
            <a:r>
              <a:rPr lang="en-US" sz="2200" dirty="0">
                <a:latin typeface="Calibri" panose="020F0502020204030204" pitchFamily="34" charset="0"/>
                <a:cs typeface="Arial" panose="020B0604020202020204" pitchFamily="34" charset="0"/>
              </a:rPr>
              <a:t>Neutropenic</a:t>
            </a:r>
          </a:p>
          <a:p>
            <a:pPr marL="285750" indent="-285750">
              <a:buFontTx/>
              <a:buChar char="-"/>
            </a:pPr>
            <a:r>
              <a:rPr lang="en-US" sz="2200" dirty="0">
                <a:latin typeface="Calibri" panose="020F0502020204030204" pitchFamily="34" charset="0"/>
                <a:cs typeface="Arial" panose="020B0604020202020204" pitchFamily="34" charset="0"/>
              </a:rPr>
              <a:t>Chronic lung disease</a:t>
            </a:r>
          </a:p>
          <a:p>
            <a:pPr marL="285750" indent="-285750">
              <a:buFontTx/>
              <a:buChar char="-"/>
            </a:pPr>
            <a:r>
              <a:rPr lang="en-US" sz="2200" dirty="0">
                <a:latin typeface="Calibri" panose="020F0502020204030204" pitchFamily="34" charset="0"/>
                <a:cs typeface="Arial" panose="020B0604020202020204" pitchFamily="34" charset="0"/>
              </a:rPr>
              <a:t>Implanted devices</a:t>
            </a:r>
          </a:p>
          <a:p>
            <a:pPr marL="285750" indent="-285750">
              <a:buFontTx/>
              <a:buChar char="-"/>
            </a:pPr>
            <a:endParaRPr lang="en-US" dirty="0"/>
          </a:p>
        </p:txBody>
      </p:sp>
      <p:sp>
        <p:nvSpPr>
          <p:cNvPr id="2" name="Rectangle 1">
            <a:extLst>
              <a:ext uri="{FF2B5EF4-FFF2-40B4-BE49-F238E27FC236}">
                <a16:creationId xmlns:a16="http://schemas.microsoft.com/office/drawing/2014/main" id="{018ABAF4-EBA0-4B55-A776-FF317EB898A4}"/>
              </a:ext>
            </a:extLst>
          </p:cNvPr>
          <p:cNvSpPr/>
          <p:nvPr/>
        </p:nvSpPr>
        <p:spPr>
          <a:xfrm>
            <a:off x="9731883" y="6522565"/>
            <a:ext cx="2544286" cy="276999"/>
          </a:xfrm>
          <a:prstGeom prst="rect">
            <a:avLst/>
          </a:prstGeom>
        </p:spPr>
        <p:txBody>
          <a:bodyPr wrap="none">
            <a:spAutoFit/>
          </a:bodyPr>
          <a:lstStyle/>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Lauplant et al </a:t>
            </a:r>
            <a:r>
              <a:rPr lang="en-US" sz="1200" dirty="0" err="1">
                <a:latin typeface="Arial" panose="020B0604020202020204" pitchFamily="34" charset="0"/>
                <a:cs typeface="Arial" panose="020B0604020202020204" pitchFamily="34" charset="0"/>
              </a:rPr>
              <a:t>Crit</a:t>
            </a:r>
            <a:r>
              <a:rPr lang="en-US" sz="1200" dirty="0">
                <a:latin typeface="Arial" panose="020B0604020202020204" pitchFamily="34" charset="0"/>
                <a:cs typeface="Arial" panose="020B0604020202020204" pitchFamily="34" charset="0"/>
              </a:rPr>
              <a:t> Care Med 2004</a:t>
            </a:r>
          </a:p>
        </p:txBody>
      </p:sp>
    </p:spTree>
    <p:extLst>
      <p:ext uri="{BB962C8B-B14F-4D97-AF65-F5344CB8AC3E}">
        <p14:creationId xmlns:p14="http://schemas.microsoft.com/office/powerpoint/2010/main" val="21547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9C83-4947-4E4A-8150-63CE7A68B817}"/>
              </a:ext>
            </a:extLst>
          </p:cNvPr>
          <p:cNvSpPr>
            <a:spLocks noGrp="1"/>
          </p:cNvSpPr>
          <p:nvPr>
            <p:ph type="title"/>
          </p:nvPr>
        </p:nvSpPr>
        <p:spPr>
          <a:xfrm>
            <a:off x="2408350" y="403762"/>
            <a:ext cx="9587248" cy="1293028"/>
          </a:xfrm>
        </p:spPr>
        <p:txBody>
          <a:bodyPr>
            <a:normAutofit/>
          </a:bodyPr>
          <a:lstStyle/>
          <a:p>
            <a:r>
              <a:rPr lang="en-US" sz="3600" u="sng" dirty="0">
                <a:effectLst>
                  <a:outerShdw blurRad="38100" dist="38100" dir="2700000" algn="tl">
                    <a:srgbClr val="000000">
                      <a:alpha val="43137"/>
                    </a:srgbClr>
                  </a:outerShdw>
                </a:effectLst>
              </a:rPr>
              <a:t>Different settings = different care</a:t>
            </a:r>
          </a:p>
        </p:txBody>
      </p:sp>
      <p:sp>
        <p:nvSpPr>
          <p:cNvPr id="3" name="Content Placeholder 2">
            <a:extLst>
              <a:ext uri="{FF2B5EF4-FFF2-40B4-BE49-F238E27FC236}">
                <a16:creationId xmlns:a16="http://schemas.microsoft.com/office/drawing/2014/main" id="{1DE76262-6F35-4240-BFB7-09EA3C676CA1}"/>
              </a:ext>
            </a:extLst>
          </p:cNvPr>
          <p:cNvSpPr>
            <a:spLocks noGrp="1"/>
          </p:cNvSpPr>
          <p:nvPr>
            <p:ph idx="1"/>
          </p:nvPr>
        </p:nvSpPr>
        <p:spPr>
          <a:xfrm>
            <a:off x="838200" y="2112134"/>
            <a:ext cx="10515600" cy="4456090"/>
          </a:xfrm>
        </p:spPr>
        <p:txBody>
          <a:bodyPr/>
          <a:lstStyle/>
          <a:p>
            <a:r>
              <a:rPr lang="en-US" dirty="0">
                <a:latin typeface="Calibri" panose="020F0502020204030204" pitchFamily="34" charset="0"/>
                <a:cs typeface="Arial" panose="020B0604020202020204" pitchFamily="34" charset="0"/>
              </a:rPr>
              <a:t>Acute care floors </a:t>
            </a:r>
            <a:r>
              <a:rPr lang="en-US" dirty="0">
                <a:latin typeface="Calibri" panose="020F0502020204030204" pitchFamily="34" charset="0"/>
                <a:ea typeface="Cambria Math" panose="02040503050406030204" pitchFamily="18" charset="0"/>
                <a:cs typeface="Arial" panose="020B0604020202020204" pitchFamily="34" charset="0"/>
              </a:rPr>
              <a:t>≠</a:t>
            </a:r>
            <a:r>
              <a:rPr lang="en-US" dirty="0">
                <a:latin typeface="Calibri" panose="020F0502020204030204" pitchFamily="34" charset="0"/>
                <a:cs typeface="Arial" panose="020B0604020202020204" pitchFamily="34" charset="0"/>
              </a:rPr>
              <a:t> ED or ICU</a:t>
            </a:r>
          </a:p>
          <a:p>
            <a:r>
              <a:rPr lang="en-US" dirty="0">
                <a:latin typeface="Calibri" panose="020F0502020204030204" pitchFamily="34" charset="0"/>
                <a:cs typeface="Arial" panose="020B0604020202020204" pitchFamily="34" charset="0"/>
              </a:rPr>
              <a:t>Hospitalists/Generalists </a:t>
            </a:r>
            <a:r>
              <a:rPr lang="en-US" dirty="0">
                <a:latin typeface="Calibri" panose="020F0502020204030204" pitchFamily="34" charset="0"/>
                <a:ea typeface="Cambria Math" panose="02040503050406030204" pitchFamily="18" charset="0"/>
                <a:cs typeface="Arial" panose="020B0604020202020204" pitchFamily="34" charset="0"/>
              </a:rPr>
              <a:t>≠ Intensivists or ED physicians</a:t>
            </a:r>
          </a:p>
          <a:p>
            <a:r>
              <a:rPr lang="en-US" dirty="0">
                <a:latin typeface="Calibri" panose="020F0502020204030204" pitchFamily="34" charset="0"/>
                <a:ea typeface="Cambria Math" panose="02040503050406030204" pitchFamily="18" charset="0"/>
                <a:cs typeface="Arial" panose="020B0604020202020204" pitchFamily="34" charset="0"/>
              </a:rPr>
              <a:t>Nursing ratio is different </a:t>
            </a:r>
          </a:p>
          <a:p>
            <a:endParaRPr lang="en-US" dirty="0">
              <a:latin typeface="Calibri" panose="020F0502020204030204" pitchFamily="34" charset="0"/>
              <a:ea typeface="Cambria Math" panose="02040503050406030204" pitchFamily="18" charset="0"/>
            </a:endParaRPr>
          </a:p>
          <a:p>
            <a:endParaRPr lang="en-US" dirty="0">
              <a:latin typeface="Calibri" panose="020F0502020204030204" pitchFamily="34" charset="0"/>
              <a:ea typeface="Cambria Math" panose="02040503050406030204" pitchFamily="18" charset="0"/>
            </a:endParaRPr>
          </a:p>
          <a:p>
            <a:endParaRPr lang="en-US" dirty="0">
              <a:latin typeface="Calibri" panose="020F0502020204030204" pitchFamily="34" charset="0"/>
              <a:ea typeface="Cambria Math" panose="02040503050406030204" pitchFamily="18" charset="0"/>
            </a:endParaRPr>
          </a:p>
          <a:p>
            <a:endParaRPr lang="en-US" dirty="0">
              <a:latin typeface="Calibri" panose="020F0502020204030204" pitchFamily="34" charset="0"/>
              <a:ea typeface="Cambria Math" panose="02040503050406030204" pitchFamily="18" charset="0"/>
            </a:endParaRPr>
          </a:p>
          <a:p>
            <a:endParaRPr lang="en-US" dirty="0">
              <a:latin typeface="Calibri" panose="020F0502020204030204" pitchFamily="34" charset="0"/>
              <a:ea typeface="Cambria Math" panose="02040503050406030204" pitchFamily="18" charset="0"/>
            </a:endParaRPr>
          </a:p>
          <a:p>
            <a:r>
              <a:rPr lang="en-US" dirty="0">
                <a:latin typeface="Calibri" panose="020F0502020204030204" pitchFamily="34" charset="0"/>
                <a:ea typeface="Cambria Math" panose="02040503050406030204" pitchFamily="18" charset="0"/>
                <a:cs typeface="Arial" panose="020B0604020202020204" pitchFamily="34" charset="0"/>
              </a:rPr>
              <a:t>Other resources like Phlebotomy, Respiratory therapists, and other staff may also vary by floor, weekdays/weekend etc. </a:t>
            </a:r>
            <a:endParaRPr lang="en-US" dirty="0">
              <a:latin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AC1426E-EABA-4F30-93DE-3EA9278EE7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17914" y="3541420"/>
            <a:ext cx="567304" cy="1463040"/>
          </a:xfrm>
          <a:prstGeom prst="rect">
            <a:avLst/>
          </a:prstGeom>
        </p:spPr>
      </p:pic>
      <p:pic>
        <p:nvPicPr>
          <p:cNvPr id="14" name="Picture 13">
            <a:extLst>
              <a:ext uri="{FF2B5EF4-FFF2-40B4-BE49-F238E27FC236}">
                <a16:creationId xmlns:a16="http://schemas.microsoft.com/office/drawing/2014/main" id="{EECF2764-E624-4D6A-9536-0C5B0571B6F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53244" y="3541420"/>
            <a:ext cx="567304" cy="1463040"/>
          </a:xfrm>
          <a:prstGeom prst="rect">
            <a:avLst/>
          </a:prstGeom>
        </p:spPr>
      </p:pic>
      <p:pic>
        <p:nvPicPr>
          <p:cNvPr id="15" name="Picture 14">
            <a:extLst>
              <a:ext uri="{FF2B5EF4-FFF2-40B4-BE49-F238E27FC236}">
                <a16:creationId xmlns:a16="http://schemas.microsoft.com/office/drawing/2014/main" id="{B88CB571-0DD4-436D-B427-E7C88804701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81568" y="3541420"/>
            <a:ext cx="567304" cy="1463040"/>
          </a:xfrm>
          <a:prstGeom prst="rect">
            <a:avLst/>
          </a:prstGeom>
        </p:spPr>
      </p:pic>
      <p:pic>
        <p:nvPicPr>
          <p:cNvPr id="16" name="Picture 15">
            <a:extLst>
              <a:ext uri="{FF2B5EF4-FFF2-40B4-BE49-F238E27FC236}">
                <a16:creationId xmlns:a16="http://schemas.microsoft.com/office/drawing/2014/main" id="{7AF1B536-4B3D-4BC0-AE0B-4EEE5605A0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09381" y="3541420"/>
            <a:ext cx="567304" cy="1463040"/>
          </a:xfrm>
          <a:prstGeom prst="rect">
            <a:avLst/>
          </a:prstGeom>
        </p:spPr>
      </p:pic>
      <p:pic>
        <p:nvPicPr>
          <p:cNvPr id="17" name="Picture 16">
            <a:extLst>
              <a:ext uri="{FF2B5EF4-FFF2-40B4-BE49-F238E27FC236}">
                <a16:creationId xmlns:a16="http://schemas.microsoft.com/office/drawing/2014/main" id="{2E6D1AF6-7E62-46AA-9F9A-1B394947AF9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53842" y="3541420"/>
            <a:ext cx="567304" cy="1463040"/>
          </a:xfrm>
          <a:prstGeom prst="rect">
            <a:avLst/>
          </a:prstGeom>
        </p:spPr>
      </p:pic>
      <p:pic>
        <p:nvPicPr>
          <p:cNvPr id="18" name="Picture 17">
            <a:extLst>
              <a:ext uri="{FF2B5EF4-FFF2-40B4-BE49-F238E27FC236}">
                <a16:creationId xmlns:a16="http://schemas.microsoft.com/office/drawing/2014/main" id="{1CF2EADB-5BF9-427F-9A96-4E656F25CAD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82038" y="3541420"/>
            <a:ext cx="567304" cy="1463040"/>
          </a:xfrm>
          <a:prstGeom prst="rect">
            <a:avLst/>
          </a:prstGeom>
        </p:spPr>
      </p:pic>
      <p:pic>
        <p:nvPicPr>
          <p:cNvPr id="20" name="Picture 19">
            <a:extLst>
              <a:ext uri="{FF2B5EF4-FFF2-40B4-BE49-F238E27FC236}">
                <a16:creationId xmlns:a16="http://schemas.microsoft.com/office/drawing/2014/main" id="{4062AE15-DA3D-4D4E-B709-722F5255E80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593609" y="3502783"/>
            <a:ext cx="993831" cy="1371600"/>
          </a:xfrm>
          <a:prstGeom prst="rect">
            <a:avLst/>
          </a:prstGeom>
        </p:spPr>
      </p:pic>
      <p:sp>
        <p:nvSpPr>
          <p:cNvPr id="22" name="Arrow: Right 21">
            <a:extLst>
              <a:ext uri="{FF2B5EF4-FFF2-40B4-BE49-F238E27FC236}">
                <a16:creationId xmlns:a16="http://schemas.microsoft.com/office/drawing/2014/main" id="{921B7E10-8199-4338-AC48-C781E1FA54AC}"/>
              </a:ext>
            </a:extLst>
          </p:cNvPr>
          <p:cNvSpPr>
            <a:spLocks noChangeAspect="1"/>
          </p:cNvSpPr>
          <p:nvPr/>
        </p:nvSpPr>
        <p:spPr>
          <a:xfrm>
            <a:off x="3713260" y="4066876"/>
            <a:ext cx="587045"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5766ADD-33A9-4383-937B-EFE9992D037C}"/>
              </a:ext>
            </a:extLst>
          </p:cNvPr>
          <p:cNvSpPr txBox="1"/>
          <p:nvPr/>
        </p:nvSpPr>
        <p:spPr>
          <a:xfrm>
            <a:off x="2468880" y="5015497"/>
            <a:ext cx="1389465" cy="400110"/>
          </a:xfrm>
          <a:prstGeom prst="rect">
            <a:avLst/>
          </a:prstGeom>
          <a:noFill/>
        </p:spPr>
        <p:txBody>
          <a:bodyPr wrap="square" rtlCol="0">
            <a:spAutoFit/>
          </a:bodyPr>
          <a:lstStyle/>
          <a:p>
            <a:r>
              <a:rPr lang="en-US" sz="2000" dirty="0">
                <a:latin typeface="Calibri" panose="020F0502020204030204" pitchFamily="34" charset="0"/>
                <a:cs typeface="Arial" panose="020B0604020202020204" pitchFamily="34" charset="0"/>
              </a:rPr>
              <a:t>Floor RN</a:t>
            </a:r>
          </a:p>
        </p:txBody>
      </p:sp>
      <p:pic>
        <p:nvPicPr>
          <p:cNvPr id="24" name="Picture 23">
            <a:extLst>
              <a:ext uri="{FF2B5EF4-FFF2-40B4-BE49-F238E27FC236}">
                <a16:creationId xmlns:a16="http://schemas.microsoft.com/office/drawing/2014/main" id="{2E9D30DD-B510-469D-9E1E-ACE697D3461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162763" y="3502783"/>
            <a:ext cx="993831" cy="1371600"/>
          </a:xfrm>
          <a:prstGeom prst="rect">
            <a:avLst/>
          </a:prstGeom>
        </p:spPr>
      </p:pic>
      <p:sp>
        <p:nvSpPr>
          <p:cNvPr id="25" name="Arrow: Left 24">
            <a:extLst>
              <a:ext uri="{FF2B5EF4-FFF2-40B4-BE49-F238E27FC236}">
                <a16:creationId xmlns:a16="http://schemas.microsoft.com/office/drawing/2014/main" id="{AF48C1F5-C69D-4608-8F50-DF8A695E7E72}"/>
              </a:ext>
            </a:extLst>
          </p:cNvPr>
          <p:cNvSpPr/>
          <p:nvPr/>
        </p:nvSpPr>
        <p:spPr>
          <a:xfrm>
            <a:off x="8359466" y="4066876"/>
            <a:ext cx="585216" cy="27432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DD443B3-2951-4A65-B12F-91F6AFC01B30}"/>
              </a:ext>
            </a:extLst>
          </p:cNvPr>
          <p:cNvSpPr txBox="1"/>
          <p:nvPr/>
        </p:nvSpPr>
        <p:spPr>
          <a:xfrm>
            <a:off x="9140233" y="5015497"/>
            <a:ext cx="1389465" cy="400110"/>
          </a:xfrm>
          <a:prstGeom prst="rect">
            <a:avLst/>
          </a:prstGeom>
          <a:noFill/>
        </p:spPr>
        <p:txBody>
          <a:bodyPr wrap="square" rtlCol="0">
            <a:spAutoFit/>
          </a:bodyPr>
          <a:lstStyle/>
          <a:p>
            <a:r>
              <a:rPr lang="en-US" sz="2000" dirty="0">
                <a:latin typeface="Calibri" panose="020F0502020204030204" pitchFamily="34" charset="0"/>
                <a:cs typeface="Arial" panose="020B0604020202020204" pitchFamily="34" charset="0"/>
              </a:rPr>
              <a:t>ICU RN</a:t>
            </a:r>
          </a:p>
        </p:txBody>
      </p:sp>
    </p:spTree>
    <p:extLst>
      <p:ext uri="{BB962C8B-B14F-4D97-AF65-F5344CB8AC3E}">
        <p14:creationId xmlns:p14="http://schemas.microsoft.com/office/powerpoint/2010/main" val="378582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animBg="1"/>
      <p:bldP spid="23" grpId="0"/>
      <p:bldP spid="25"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24BE-4BAA-42C7-B068-8507EE2B26B4}"/>
              </a:ext>
            </a:extLst>
          </p:cNvPr>
          <p:cNvSpPr>
            <a:spLocks noGrp="1"/>
          </p:cNvSpPr>
          <p:nvPr>
            <p:ph type="title"/>
          </p:nvPr>
        </p:nvSpPr>
        <p:spPr>
          <a:xfrm>
            <a:off x="799563" y="133303"/>
            <a:ext cx="10515600" cy="1325563"/>
          </a:xfrm>
        </p:spPr>
        <p:txBody>
          <a:bodyPr>
            <a:normAutofit/>
          </a:bodyPr>
          <a:lstStyle/>
          <a:p>
            <a:r>
              <a:rPr lang="en-US" sz="3600" u="sng" dirty="0">
                <a:effectLst>
                  <a:outerShdw blurRad="38100" dist="38100" dir="2700000" algn="tl">
                    <a:srgbClr val="000000">
                      <a:alpha val="43137"/>
                    </a:srgbClr>
                  </a:outerShdw>
                </a:effectLst>
              </a:rPr>
              <a:t>Unique </a:t>
            </a:r>
            <a:r>
              <a:rPr lang="en-US" sz="3600" u="sng" dirty="0">
                <a:solidFill>
                  <a:srgbClr val="FF0000"/>
                </a:solidFill>
                <a:effectLst>
                  <a:outerShdw blurRad="38100" dist="38100" dir="2700000" algn="tl">
                    <a:srgbClr val="000000">
                      <a:alpha val="43137"/>
                    </a:srgbClr>
                  </a:outerShdw>
                </a:effectLst>
              </a:rPr>
              <a:t>diagnostic</a:t>
            </a:r>
            <a:r>
              <a:rPr lang="en-US" sz="3600" u="sng" dirty="0">
                <a:effectLst>
                  <a:outerShdw blurRad="38100" dist="38100" dir="2700000" algn="tl">
                    <a:srgbClr val="000000">
                      <a:alpha val="43137"/>
                    </a:srgbClr>
                  </a:outerShdw>
                </a:effectLst>
              </a:rPr>
              <a:t> challenges on floor</a:t>
            </a:r>
          </a:p>
        </p:txBody>
      </p:sp>
      <p:cxnSp>
        <p:nvCxnSpPr>
          <p:cNvPr id="13" name="Straight Connector 12">
            <a:extLst>
              <a:ext uri="{FF2B5EF4-FFF2-40B4-BE49-F238E27FC236}">
                <a16:creationId xmlns:a16="http://schemas.microsoft.com/office/drawing/2014/main" id="{0103C39F-D808-4D96-93C4-2C97CFE843B2}"/>
              </a:ext>
            </a:extLst>
          </p:cNvPr>
          <p:cNvCxnSpPr>
            <a:cxnSpLocks/>
          </p:cNvCxnSpPr>
          <p:nvPr/>
        </p:nvCxnSpPr>
        <p:spPr>
          <a:xfrm>
            <a:off x="2910840" y="3718560"/>
            <a:ext cx="60013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1F9DDB-ADA7-4033-A31E-0BDD9F78AC99}"/>
              </a:ext>
            </a:extLst>
          </p:cNvPr>
          <p:cNvCxnSpPr>
            <a:cxnSpLocks/>
          </p:cNvCxnSpPr>
          <p:nvPr/>
        </p:nvCxnSpPr>
        <p:spPr>
          <a:xfrm>
            <a:off x="3090929" y="1778863"/>
            <a:ext cx="1481071" cy="1939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DC2E6E-530F-4537-8CC2-7A7A11254A97}"/>
              </a:ext>
            </a:extLst>
          </p:cNvPr>
          <p:cNvCxnSpPr>
            <a:cxnSpLocks/>
          </p:cNvCxnSpPr>
          <p:nvPr/>
        </p:nvCxnSpPr>
        <p:spPr>
          <a:xfrm>
            <a:off x="6542257" y="1893190"/>
            <a:ext cx="1300977" cy="1825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CCB89F-2265-456B-9601-D20F1A2E54E5}"/>
              </a:ext>
            </a:extLst>
          </p:cNvPr>
          <p:cNvCxnSpPr/>
          <p:nvPr/>
        </p:nvCxnSpPr>
        <p:spPr>
          <a:xfrm flipH="1">
            <a:off x="3361386" y="3718560"/>
            <a:ext cx="1210614" cy="2064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B6CBDD-9DD7-47F8-92F6-FB95492C3552}"/>
              </a:ext>
            </a:extLst>
          </p:cNvPr>
          <p:cNvCxnSpPr>
            <a:cxnSpLocks/>
          </p:cNvCxnSpPr>
          <p:nvPr/>
        </p:nvCxnSpPr>
        <p:spPr>
          <a:xfrm flipH="1">
            <a:off x="6678993" y="3718560"/>
            <a:ext cx="1177120" cy="2064053"/>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DA35E2E-B18B-412B-AF6E-F3835D144D59}"/>
              </a:ext>
            </a:extLst>
          </p:cNvPr>
          <p:cNvSpPr txBox="1"/>
          <p:nvPr/>
        </p:nvSpPr>
        <p:spPr>
          <a:xfrm>
            <a:off x="2369715" y="1317198"/>
            <a:ext cx="1854557"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People</a:t>
            </a:r>
          </a:p>
        </p:txBody>
      </p:sp>
      <p:sp>
        <p:nvSpPr>
          <p:cNvPr id="31" name="TextBox 30">
            <a:extLst>
              <a:ext uri="{FF2B5EF4-FFF2-40B4-BE49-F238E27FC236}">
                <a16:creationId xmlns:a16="http://schemas.microsoft.com/office/drawing/2014/main" id="{97BAF9F1-9913-4D4C-8A34-0E411B2B5C26}"/>
              </a:ext>
            </a:extLst>
          </p:cNvPr>
          <p:cNvSpPr txBox="1"/>
          <p:nvPr/>
        </p:nvSpPr>
        <p:spPr>
          <a:xfrm>
            <a:off x="5898527" y="1317198"/>
            <a:ext cx="1854557"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Methods</a:t>
            </a:r>
          </a:p>
        </p:txBody>
      </p:sp>
      <p:sp>
        <p:nvSpPr>
          <p:cNvPr id="32" name="TextBox 31">
            <a:extLst>
              <a:ext uri="{FF2B5EF4-FFF2-40B4-BE49-F238E27FC236}">
                <a16:creationId xmlns:a16="http://schemas.microsoft.com/office/drawing/2014/main" id="{BD44021A-F13A-4CC6-BD63-1CD994D260EF}"/>
              </a:ext>
            </a:extLst>
          </p:cNvPr>
          <p:cNvSpPr txBox="1"/>
          <p:nvPr/>
        </p:nvSpPr>
        <p:spPr>
          <a:xfrm>
            <a:off x="5829838" y="5786776"/>
            <a:ext cx="2155063"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Environment</a:t>
            </a:r>
          </a:p>
        </p:txBody>
      </p:sp>
      <p:sp>
        <p:nvSpPr>
          <p:cNvPr id="34" name="TextBox 33">
            <a:extLst>
              <a:ext uri="{FF2B5EF4-FFF2-40B4-BE49-F238E27FC236}">
                <a16:creationId xmlns:a16="http://schemas.microsoft.com/office/drawing/2014/main" id="{E0D410A1-F902-4878-9657-EAB9D31150DD}"/>
              </a:ext>
            </a:extLst>
          </p:cNvPr>
          <p:cNvSpPr txBox="1"/>
          <p:nvPr/>
        </p:nvSpPr>
        <p:spPr>
          <a:xfrm>
            <a:off x="2472742" y="5782614"/>
            <a:ext cx="1854557"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Materials</a:t>
            </a:r>
          </a:p>
        </p:txBody>
      </p:sp>
      <p:sp>
        <p:nvSpPr>
          <p:cNvPr id="35" name="TextBox 34">
            <a:extLst>
              <a:ext uri="{FF2B5EF4-FFF2-40B4-BE49-F238E27FC236}">
                <a16:creationId xmlns:a16="http://schemas.microsoft.com/office/drawing/2014/main" id="{02607EDC-3235-480F-8EC0-5603B65346E6}"/>
              </a:ext>
            </a:extLst>
          </p:cNvPr>
          <p:cNvSpPr txBox="1"/>
          <p:nvPr/>
        </p:nvSpPr>
        <p:spPr>
          <a:xfrm>
            <a:off x="232037" y="1893190"/>
            <a:ext cx="3129349"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Inability to recognize sepsis</a:t>
            </a:r>
          </a:p>
          <a:p>
            <a:r>
              <a:rPr lang="en-US" dirty="0">
                <a:latin typeface="Arial" panose="020B0604020202020204" pitchFamily="34" charset="0"/>
                <a:cs typeface="Arial" panose="020B0604020202020204" pitchFamily="34" charset="0"/>
              </a:rPr>
              <a:t> in a timely manner</a:t>
            </a:r>
          </a:p>
        </p:txBody>
      </p:sp>
      <p:cxnSp>
        <p:nvCxnSpPr>
          <p:cNvPr id="39" name="Straight Connector 38">
            <a:extLst>
              <a:ext uri="{FF2B5EF4-FFF2-40B4-BE49-F238E27FC236}">
                <a16:creationId xmlns:a16="http://schemas.microsoft.com/office/drawing/2014/main" id="{D7CB7BE5-79A6-4EBC-96BD-6BF1F75E8D8A}"/>
              </a:ext>
            </a:extLst>
          </p:cNvPr>
          <p:cNvCxnSpPr>
            <a:cxnSpLocks/>
          </p:cNvCxnSpPr>
          <p:nvPr/>
        </p:nvCxnSpPr>
        <p:spPr>
          <a:xfrm>
            <a:off x="3155324" y="2215165"/>
            <a:ext cx="270457"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2B5F242-32D0-4841-ABF2-CD71A9FFDD6B}"/>
              </a:ext>
            </a:extLst>
          </p:cNvPr>
          <p:cNvSpPr txBox="1"/>
          <p:nvPr/>
        </p:nvSpPr>
        <p:spPr>
          <a:xfrm>
            <a:off x="502279" y="2498500"/>
            <a:ext cx="312763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Lack of knowledge of sepsis criteria, organ failure etc.</a:t>
            </a:r>
          </a:p>
        </p:txBody>
      </p:sp>
      <p:sp>
        <p:nvSpPr>
          <p:cNvPr id="42" name="TextBox 41">
            <a:extLst>
              <a:ext uri="{FF2B5EF4-FFF2-40B4-BE49-F238E27FC236}">
                <a16:creationId xmlns:a16="http://schemas.microsoft.com/office/drawing/2014/main" id="{2FF1F350-EDF6-4813-8D87-9AEF1C0B1AA4}"/>
              </a:ext>
            </a:extLst>
          </p:cNvPr>
          <p:cNvSpPr txBox="1"/>
          <p:nvPr/>
        </p:nvSpPr>
        <p:spPr>
          <a:xfrm>
            <a:off x="838201" y="3114538"/>
            <a:ext cx="329185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Inadequate communication between RN and providers</a:t>
            </a:r>
          </a:p>
        </p:txBody>
      </p:sp>
      <p:cxnSp>
        <p:nvCxnSpPr>
          <p:cNvPr id="45" name="Straight Connector 44">
            <a:extLst>
              <a:ext uri="{FF2B5EF4-FFF2-40B4-BE49-F238E27FC236}">
                <a16:creationId xmlns:a16="http://schemas.microsoft.com/office/drawing/2014/main" id="{61E2574F-40A4-4358-965A-7680738C35B1}"/>
              </a:ext>
            </a:extLst>
          </p:cNvPr>
          <p:cNvCxnSpPr>
            <a:cxnSpLocks/>
          </p:cNvCxnSpPr>
          <p:nvPr/>
        </p:nvCxnSpPr>
        <p:spPr>
          <a:xfrm>
            <a:off x="3900156" y="3449390"/>
            <a:ext cx="465569"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93F4937-7ED2-465C-A6AA-83451EE28A58}"/>
              </a:ext>
            </a:extLst>
          </p:cNvPr>
          <p:cNvSpPr txBox="1"/>
          <p:nvPr/>
        </p:nvSpPr>
        <p:spPr>
          <a:xfrm>
            <a:off x="3848212" y="2088305"/>
            <a:ext cx="3127635" cy="646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Incomplete handoff to night float/ICU teams</a:t>
            </a:r>
          </a:p>
        </p:txBody>
      </p:sp>
      <p:cxnSp>
        <p:nvCxnSpPr>
          <p:cNvPr id="50" name="Straight Connector 49">
            <a:extLst>
              <a:ext uri="{FF2B5EF4-FFF2-40B4-BE49-F238E27FC236}">
                <a16:creationId xmlns:a16="http://schemas.microsoft.com/office/drawing/2014/main" id="{7956A216-1659-4C4F-B637-FA93C8860AFB}"/>
              </a:ext>
            </a:extLst>
          </p:cNvPr>
          <p:cNvCxnSpPr>
            <a:cxnSpLocks/>
          </p:cNvCxnSpPr>
          <p:nvPr/>
        </p:nvCxnSpPr>
        <p:spPr>
          <a:xfrm>
            <a:off x="3574098" y="2425307"/>
            <a:ext cx="270457"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4D0E25A-F8C2-4888-860F-76302515A47A}"/>
              </a:ext>
            </a:extLst>
          </p:cNvPr>
          <p:cNvSpPr txBox="1"/>
          <p:nvPr/>
        </p:nvSpPr>
        <p:spPr>
          <a:xfrm>
            <a:off x="4404362" y="4028077"/>
            <a:ext cx="324354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Improper triaging of patients to floor due to flow issues</a:t>
            </a:r>
          </a:p>
        </p:txBody>
      </p:sp>
      <p:cxnSp>
        <p:nvCxnSpPr>
          <p:cNvPr id="52" name="Straight Connector 51">
            <a:extLst>
              <a:ext uri="{FF2B5EF4-FFF2-40B4-BE49-F238E27FC236}">
                <a16:creationId xmlns:a16="http://schemas.microsoft.com/office/drawing/2014/main" id="{14168F56-1DA1-4995-B5FC-EC826C609B41}"/>
              </a:ext>
            </a:extLst>
          </p:cNvPr>
          <p:cNvCxnSpPr/>
          <p:nvPr/>
        </p:nvCxnSpPr>
        <p:spPr>
          <a:xfrm>
            <a:off x="7163460" y="4459095"/>
            <a:ext cx="27432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725C586-9602-4ED2-8927-419D93483D88}"/>
              </a:ext>
            </a:extLst>
          </p:cNvPr>
          <p:cNvSpPr txBox="1"/>
          <p:nvPr/>
        </p:nvSpPr>
        <p:spPr>
          <a:xfrm>
            <a:off x="7216252" y="2118784"/>
            <a:ext cx="312763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Lack of standardized tools for early recognition of sepsis</a:t>
            </a:r>
          </a:p>
        </p:txBody>
      </p:sp>
      <p:cxnSp>
        <p:nvCxnSpPr>
          <p:cNvPr id="28" name="Straight Connector 27">
            <a:extLst>
              <a:ext uri="{FF2B5EF4-FFF2-40B4-BE49-F238E27FC236}">
                <a16:creationId xmlns:a16="http://schemas.microsoft.com/office/drawing/2014/main" id="{0E794DBC-0823-4495-B29B-8994E9DE727F}"/>
              </a:ext>
            </a:extLst>
          </p:cNvPr>
          <p:cNvCxnSpPr>
            <a:cxnSpLocks/>
          </p:cNvCxnSpPr>
          <p:nvPr/>
        </p:nvCxnSpPr>
        <p:spPr>
          <a:xfrm>
            <a:off x="6838682" y="2321317"/>
            <a:ext cx="321968"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084A746-E192-4B46-8798-DD2195697394}"/>
              </a:ext>
            </a:extLst>
          </p:cNvPr>
          <p:cNvSpPr txBox="1"/>
          <p:nvPr/>
        </p:nvSpPr>
        <p:spPr>
          <a:xfrm>
            <a:off x="4416607" y="2876753"/>
            <a:ext cx="312763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Anchoring bias by providers</a:t>
            </a:r>
          </a:p>
        </p:txBody>
      </p:sp>
      <p:cxnSp>
        <p:nvCxnSpPr>
          <p:cNvPr id="33" name="Straight Connector 32">
            <a:extLst>
              <a:ext uri="{FF2B5EF4-FFF2-40B4-BE49-F238E27FC236}">
                <a16:creationId xmlns:a16="http://schemas.microsoft.com/office/drawing/2014/main" id="{E62AEBEF-8E73-48E8-B7B3-9904A5DCC917}"/>
              </a:ext>
            </a:extLst>
          </p:cNvPr>
          <p:cNvCxnSpPr/>
          <p:nvPr/>
        </p:nvCxnSpPr>
        <p:spPr>
          <a:xfrm>
            <a:off x="3462489" y="2838074"/>
            <a:ext cx="4505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F567678-66E0-4E5C-9613-0213DE4DD6EF}"/>
              </a:ext>
            </a:extLst>
          </p:cNvPr>
          <p:cNvCxnSpPr>
            <a:cxnSpLocks/>
            <a:endCxn id="29" idx="1"/>
          </p:cNvCxnSpPr>
          <p:nvPr/>
        </p:nvCxnSpPr>
        <p:spPr>
          <a:xfrm flipV="1">
            <a:off x="4066293" y="3061419"/>
            <a:ext cx="350314" cy="18136"/>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33D30F8-D971-4873-B6FB-403A0216E604}"/>
              </a:ext>
            </a:extLst>
          </p:cNvPr>
          <p:cNvSpPr txBox="1"/>
          <p:nvPr/>
        </p:nvSpPr>
        <p:spPr>
          <a:xfrm>
            <a:off x="4008120" y="4896998"/>
            <a:ext cx="305508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Transfer to ICU during resuscitation adds a layer of complexity</a:t>
            </a:r>
          </a:p>
        </p:txBody>
      </p:sp>
      <p:cxnSp>
        <p:nvCxnSpPr>
          <p:cNvPr id="38" name="Straight Connector 37">
            <a:extLst>
              <a:ext uri="{FF2B5EF4-FFF2-40B4-BE49-F238E27FC236}">
                <a16:creationId xmlns:a16="http://schemas.microsoft.com/office/drawing/2014/main" id="{121ADC41-0E26-4F24-8396-AEDE5D6A231E}"/>
              </a:ext>
            </a:extLst>
          </p:cNvPr>
          <p:cNvCxnSpPr/>
          <p:nvPr/>
        </p:nvCxnSpPr>
        <p:spPr>
          <a:xfrm>
            <a:off x="6675980" y="5039717"/>
            <a:ext cx="450546"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D077DC6-8E89-4443-9B55-B3ECD8B653B6}"/>
              </a:ext>
            </a:extLst>
          </p:cNvPr>
          <p:cNvSpPr txBox="1"/>
          <p:nvPr/>
        </p:nvSpPr>
        <p:spPr>
          <a:xfrm>
            <a:off x="812442" y="4048014"/>
            <a:ext cx="3291850" cy="646331"/>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Dyssynchrony</a:t>
            </a:r>
            <a:r>
              <a:rPr lang="en-US" dirty="0">
                <a:latin typeface="Arial" panose="020B0604020202020204" pitchFamily="34" charset="0"/>
                <a:cs typeface="Arial" panose="020B0604020202020204" pitchFamily="34" charset="0"/>
              </a:rPr>
              <a:t> between vitals, labs and assessments</a:t>
            </a:r>
          </a:p>
        </p:txBody>
      </p:sp>
      <p:cxnSp>
        <p:nvCxnSpPr>
          <p:cNvPr id="44" name="Straight Connector 43">
            <a:extLst>
              <a:ext uri="{FF2B5EF4-FFF2-40B4-BE49-F238E27FC236}">
                <a16:creationId xmlns:a16="http://schemas.microsoft.com/office/drawing/2014/main" id="{F2C576D0-5895-4F41-BC9E-1C67A714ED8D}"/>
              </a:ext>
            </a:extLst>
          </p:cNvPr>
          <p:cNvCxnSpPr>
            <a:cxnSpLocks/>
          </p:cNvCxnSpPr>
          <p:nvPr/>
        </p:nvCxnSpPr>
        <p:spPr>
          <a:xfrm>
            <a:off x="3951672" y="4249073"/>
            <a:ext cx="32004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1290EFA-08F4-4E68-B729-8F739842F3E0}"/>
              </a:ext>
            </a:extLst>
          </p:cNvPr>
          <p:cNvSpPr txBox="1"/>
          <p:nvPr/>
        </p:nvSpPr>
        <p:spPr>
          <a:xfrm>
            <a:off x="7513975" y="4556035"/>
            <a:ext cx="3243543"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Lack of geographic </a:t>
            </a:r>
            <a:r>
              <a:rPr lang="en-US" dirty="0" err="1">
                <a:latin typeface="Arial" panose="020B0604020202020204" pitchFamily="34" charset="0"/>
                <a:cs typeface="Arial" panose="020B0604020202020204" pitchFamily="34" charset="0"/>
              </a:rPr>
              <a:t>cohorting</a:t>
            </a:r>
            <a:r>
              <a:rPr lang="en-US" dirty="0">
                <a:latin typeface="Arial" panose="020B0604020202020204" pitchFamily="34" charset="0"/>
                <a:cs typeface="Arial" panose="020B0604020202020204" pitchFamily="34" charset="0"/>
              </a:rPr>
              <a:t> of patients and provider teams</a:t>
            </a:r>
          </a:p>
        </p:txBody>
      </p:sp>
      <p:cxnSp>
        <p:nvCxnSpPr>
          <p:cNvPr id="48" name="Straight Connector 47">
            <a:extLst>
              <a:ext uri="{FF2B5EF4-FFF2-40B4-BE49-F238E27FC236}">
                <a16:creationId xmlns:a16="http://schemas.microsoft.com/office/drawing/2014/main" id="{EEC4A68E-8FEB-42FB-B4F6-2031B08360E7}"/>
              </a:ext>
            </a:extLst>
          </p:cNvPr>
          <p:cNvCxnSpPr/>
          <p:nvPr/>
        </p:nvCxnSpPr>
        <p:spPr>
          <a:xfrm>
            <a:off x="7212279" y="4893894"/>
            <a:ext cx="274320"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DB183F9-288E-4A07-B8BD-4AF68D81EEC4}"/>
              </a:ext>
            </a:extLst>
          </p:cNvPr>
          <p:cNvSpPr txBox="1"/>
          <p:nvPr/>
        </p:nvSpPr>
        <p:spPr>
          <a:xfrm>
            <a:off x="593716" y="4867170"/>
            <a:ext cx="329185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Inconsistent educational efforts around sepsis </a:t>
            </a:r>
          </a:p>
        </p:txBody>
      </p:sp>
      <p:cxnSp>
        <p:nvCxnSpPr>
          <p:cNvPr id="55" name="Straight Connector 54">
            <a:extLst>
              <a:ext uri="{FF2B5EF4-FFF2-40B4-BE49-F238E27FC236}">
                <a16:creationId xmlns:a16="http://schemas.microsoft.com/office/drawing/2014/main" id="{2BE368D2-C73A-441D-8831-39BBCB3E3473}"/>
              </a:ext>
            </a:extLst>
          </p:cNvPr>
          <p:cNvCxnSpPr>
            <a:cxnSpLocks/>
          </p:cNvCxnSpPr>
          <p:nvPr/>
        </p:nvCxnSpPr>
        <p:spPr>
          <a:xfrm>
            <a:off x="3222089" y="5279383"/>
            <a:ext cx="465569"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A29A2FC-DDA7-45A6-A1A3-5947D41E0E77}"/>
              </a:ext>
            </a:extLst>
          </p:cNvPr>
          <p:cNvSpPr txBox="1"/>
          <p:nvPr/>
        </p:nvSpPr>
        <p:spPr>
          <a:xfrm>
            <a:off x="7625164" y="2876754"/>
            <a:ext cx="312763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“Time Zero” is not clear on floor</a:t>
            </a:r>
          </a:p>
        </p:txBody>
      </p:sp>
      <p:cxnSp>
        <p:nvCxnSpPr>
          <p:cNvPr id="53" name="Straight Connector 52">
            <a:extLst>
              <a:ext uri="{FF2B5EF4-FFF2-40B4-BE49-F238E27FC236}">
                <a16:creationId xmlns:a16="http://schemas.microsoft.com/office/drawing/2014/main" id="{79CC8A63-3208-48D5-9943-B8DFA5EB56B5}"/>
              </a:ext>
            </a:extLst>
          </p:cNvPr>
          <p:cNvCxnSpPr>
            <a:cxnSpLocks/>
          </p:cNvCxnSpPr>
          <p:nvPr/>
        </p:nvCxnSpPr>
        <p:spPr>
          <a:xfrm>
            <a:off x="7463112" y="3150171"/>
            <a:ext cx="274315" cy="665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0B2B02-4092-4BD5-8561-678835C82CAF}"/>
              </a:ext>
            </a:extLst>
          </p:cNvPr>
          <p:cNvSpPr/>
          <p:nvPr/>
        </p:nvSpPr>
        <p:spPr>
          <a:xfrm>
            <a:off x="8943077" y="3168442"/>
            <a:ext cx="2436481" cy="1106301"/>
          </a:xfrm>
          <a:prstGeom prst="rect">
            <a:avLst/>
          </a:prstGeom>
          <a:solidFill>
            <a:srgbClr val="F5300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Delayed recognition </a:t>
            </a:r>
          </a:p>
          <a:p>
            <a:pPr algn="ctr"/>
            <a:r>
              <a:rPr lang="en-US" b="1" dirty="0">
                <a:latin typeface="Arial" panose="020B0604020202020204" pitchFamily="34" charset="0"/>
                <a:cs typeface="Arial" panose="020B0604020202020204" pitchFamily="34" charset="0"/>
              </a:rPr>
              <a:t>of Sepsis</a:t>
            </a:r>
          </a:p>
        </p:txBody>
      </p:sp>
    </p:spTree>
    <p:extLst>
      <p:ext uri="{BB962C8B-B14F-4D97-AF65-F5344CB8AC3E}">
        <p14:creationId xmlns:p14="http://schemas.microsoft.com/office/powerpoint/2010/main" val="284681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p:bldP spid="42" grpId="0"/>
      <p:bldP spid="49" grpId="0"/>
      <p:bldP spid="51" grpId="0"/>
      <p:bldP spid="25" grpId="0"/>
      <p:bldP spid="29" grpId="0"/>
      <p:bldP spid="37" grpId="0"/>
      <p:bldP spid="43" grpId="0"/>
      <p:bldP spid="46" grpId="0"/>
      <p:bldP spid="54"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05A6-3DB8-445B-928F-A262FFF5AAA0}"/>
              </a:ext>
            </a:extLst>
          </p:cNvPr>
          <p:cNvSpPr>
            <a:spLocks noGrp="1"/>
          </p:cNvSpPr>
          <p:nvPr>
            <p:ph type="title"/>
          </p:nvPr>
        </p:nvSpPr>
        <p:spPr>
          <a:xfrm>
            <a:off x="2524843" y="368581"/>
            <a:ext cx="9390797" cy="1293028"/>
          </a:xfrm>
        </p:spPr>
        <p:txBody>
          <a:bodyPr>
            <a:normAutofit/>
          </a:bodyPr>
          <a:lstStyle/>
          <a:p>
            <a:r>
              <a:rPr lang="en-US" sz="3600" u="sng" dirty="0">
                <a:effectLst>
                  <a:outerShdw blurRad="38100" dist="38100" dir="2700000" algn="tl">
                    <a:srgbClr val="000000">
                      <a:alpha val="43137"/>
                    </a:srgbClr>
                  </a:outerShdw>
                </a:effectLst>
              </a:rPr>
              <a:t>Sepsis Early recognition tools</a:t>
            </a:r>
          </a:p>
        </p:txBody>
      </p:sp>
      <p:sp>
        <p:nvSpPr>
          <p:cNvPr id="3" name="Content Placeholder 2">
            <a:extLst>
              <a:ext uri="{FF2B5EF4-FFF2-40B4-BE49-F238E27FC236}">
                <a16:creationId xmlns:a16="http://schemas.microsoft.com/office/drawing/2014/main" id="{CA429DF9-D7FE-4440-92AA-F5B1E85358C8}"/>
              </a:ext>
            </a:extLst>
          </p:cNvPr>
          <p:cNvSpPr>
            <a:spLocks noGrp="1"/>
          </p:cNvSpPr>
          <p:nvPr>
            <p:ph idx="1"/>
          </p:nvPr>
        </p:nvSpPr>
        <p:spPr>
          <a:xfrm>
            <a:off x="685800" y="1639158"/>
            <a:ext cx="10820400" cy="5064293"/>
          </a:xfrm>
        </p:spPr>
        <p:txBody>
          <a:bodyPr/>
          <a:lstStyle/>
          <a:p>
            <a:r>
              <a:rPr lang="en-US" dirty="0">
                <a:latin typeface="Calibri" panose="020F0502020204030204" pitchFamily="34" charset="0"/>
                <a:cs typeface="Arial" panose="020B0604020202020204" pitchFamily="34" charset="0"/>
              </a:rPr>
              <a:t>Many institutions have adopted Sepsis early detection tools AKA Early Warning Systems with nurse driven protocols for rapid recognition and treatment of Sepsis</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p:txBody>
      </p:sp>
      <p:pic>
        <p:nvPicPr>
          <p:cNvPr id="7" name="Picture 6" descr="A screenshot of a cell phone&#10;&#10;Description generated with high confidence">
            <a:extLst>
              <a:ext uri="{FF2B5EF4-FFF2-40B4-BE49-F238E27FC236}">
                <a16:creationId xmlns:a16="http://schemas.microsoft.com/office/drawing/2014/main" id="{67DCA2A1-A193-4263-9D96-D9060BD47FC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7126" y="2717441"/>
            <a:ext cx="5595556" cy="4017383"/>
          </a:xfrm>
          <a:prstGeom prst="rect">
            <a:avLst/>
          </a:prstGeom>
        </p:spPr>
      </p:pic>
      <p:sp>
        <p:nvSpPr>
          <p:cNvPr id="9" name="TextBox 8">
            <a:extLst>
              <a:ext uri="{FF2B5EF4-FFF2-40B4-BE49-F238E27FC236}">
                <a16:creationId xmlns:a16="http://schemas.microsoft.com/office/drawing/2014/main" id="{3864C648-DADC-4E1E-B0B9-1C4907CAEE9D}"/>
              </a:ext>
            </a:extLst>
          </p:cNvPr>
          <p:cNvSpPr txBox="1"/>
          <p:nvPr/>
        </p:nvSpPr>
        <p:spPr>
          <a:xfrm>
            <a:off x="6581106" y="3035891"/>
            <a:ext cx="5241702"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 for early detection of deterioration in hospitalized patients and potential need for higher level of care. This score is meant to be used on a regular basis and not just on admission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NEWS 1-4 </a:t>
            </a:r>
            <a:r>
              <a:rPr lang="en-US" dirty="0">
                <a:latin typeface="Arial" panose="020B0604020202020204" pitchFamily="34" charset="0"/>
                <a:cs typeface="Arial" panose="020B0604020202020204" pitchFamily="34" charset="0"/>
                <a:sym typeface="Wingdings" panose="05000000000000000000" pitchFamily="2" charset="2"/>
              </a:rPr>
              <a:t> prompt assessment by RN to determine escalation of care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sym typeface="Wingdings" panose="05000000000000000000" pitchFamily="2" charset="2"/>
              </a:rPr>
              <a:t>NEWS 5-6  urgent review by physician for consideration of ICU transfer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sym typeface="Wingdings" panose="05000000000000000000" pitchFamily="2" charset="2"/>
              </a:rPr>
              <a:t>NEWS ≥ 7  prompt assessment by clinical team and usually require transfer to ICU</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11" name="Picture 10" descr="A close up of a screen&#10;&#10;Description generated with very high confidence">
            <a:extLst>
              <a:ext uri="{FF2B5EF4-FFF2-40B4-BE49-F238E27FC236}">
                <a16:creationId xmlns:a16="http://schemas.microsoft.com/office/drawing/2014/main" id="{C4A73F07-1A70-457F-AAA2-D3A33081ACE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42516" y="3009438"/>
            <a:ext cx="5596128" cy="3727021"/>
          </a:xfrm>
          <a:prstGeom prst="rect">
            <a:avLst/>
          </a:prstGeom>
        </p:spPr>
      </p:pic>
      <p:sp>
        <p:nvSpPr>
          <p:cNvPr id="14" name="TextBox 13">
            <a:extLst>
              <a:ext uri="{FF2B5EF4-FFF2-40B4-BE49-F238E27FC236}">
                <a16:creationId xmlns:a16="http://schemas.microsoft.com/office/drawing/2014/main" id="{0D7F91DB-A0B7-4ABF-80AA-8C77F0F799B9}"/>
              </a:ext>
            </a:extLst>
          </p:cNvPr>
          <p:cNvSpPr txBox="1"/>
          <p:nvPr/>
        </p:nvSpPr>
        <p:spPr>
          <a:xfrm>
            <a:off x="6532855" y="2949805"/>
            <a:ext cx="5241702" cy="3694013"/>
          </a:xfrm>
          <a:prstGeom prst="rect">
            <a:avLst/>
          </a:prstGeom>
          <a:noFill/>
        </p:spPr>
        <p:txBody>
          <a:bodyPr wrap="square" rtlCol="0">
            <a:spAutoFit/>
          </a:bodyPr>
          <a:lstStyle/>
          <a:p>
            <a:endParaRPr lang="en-US" dirty="0"/>
          </a:p>
        </p:txBody>
      </p:sp>
      <p:sp>
        <p:nvSpPr>
          <p:cNvPr id="15" name="TextBox 14">
            <a:extLst>
              <a:ext uri="{FF2B5EF4-FFF2-40B4-BE49-F238E27FC236}">
                <a16:creationId xmlns:a16="http://schemas.microsoft.com/office/drawing/2014/main" id="{44834924-17D0-4E91-B022-1543D9427F7E}"/>
              </a:ext>
            </a:extLst>
          </p:cNvPr>
          <p:cNvSpPr txBox="1"/>
          <p:nvPr/>
        </p:nvSpPr>
        <p:spPr>
          <a:xfrm>
            <a:off x="6520073" y="3860314"/>
            <a:ext cx="5241702"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Arial" panose="020B0604020202020204" pitchFamily="34" charset="0"/>
              </a:rPr>
              <a:t>Similar to NEWS</a:t>
            </a:r>
          </a:p>
          <a:p>
            <a:pPr marL="285750" indent="-285750">
              <a:buFont typeface="Arial" panose="020B0604020202020204" pitchFamily="34" charset="0"/>
              <a:buChar char="•"/>
            </a:pPr>
            <a:r>
              <a:rPr lang="en-US" dirty="0">
                <a:latin typeface="Calibri" panose="020F0502020204030204" pitchFamily="34" charset="0"/>
                <a:cs typeface="Arial" panose="020B0604020202020204" pitchFamily="34" charset="0"/>
              </a:rPr>
              <a:t>A score ≥ 5 is statistically linked to higher rate of ICU admission or death</a:t>
            </a:r>
          </a:p>
          <a:p>
            <a:pPr marL="285750" indent="-285750">
              <a:buFont typeface="Arial" panose="020B0604020202020204" pitchFamily="34" charset="0"/>
              <a:buChar char="•"/>
            </a:pPr>
            <a:r>
              <a:rPr lang="en-US" dirty="0">
                <a:latin typeface="Calibri" panose="020F0502020204030204" pitchFamily="34" charset="0"/>
                <a:cs typeface="Arial" panose="020B0604020202020204" pitchFamily="34" charset="0"/>
              </a:rPr>
              <a:t>If any single physiological parameter scores +3, consider higher level of care</a:t>
            </a:r>
          </a:p>
        </p:txBody>
      </p:sp>
    </p:spTree>
    <p:extLst>
      <p:ext uri="{BB962C8B-B14F-4D97-AF65-F5344CB8AC3E}">
        <p14:creationId xmlns:p14="http://schemas.microsoft.com/office/powerpoint/2010/main" val="71816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9383-E242-4D20-BCEC-18145F04792C}"/>
              </a:ext>
            </a:extLst>
          </p:cNvPr>
          <p:cNvSpPr>
            <a:spLocks noGrp="1"/>
          </p:cNvSpPr>
          <p:nvPr>
            <p:ph type="title"/>
          </p:nvPr>
        </p:nvSpPr>
        <p:spPr>
          <a:xfrm>
            <a:off x="2988364" y="366813"/>
            <a:ext cx="8610600" cy="1293028"/>
          </a:xfrm>
        </p:spPr>
        <p:txBody>
          <a:bodyPr>
            <a:normAutofit/>
          </a:bodyPr>
          <a:lstStyle/>
          <a:p>
            <a:r>
              <a:rPr lang="en-US" sz="3600" u="sng" dirty="0">
                <a:effectLst>
                  <a:outerShdw blurRad="38100" dist="38100" dir="2700000" algn="tl">
                    <a:srgbClr val="000000">
                      <a:alpha val="43137"/>
                    </a:srgbClr>
                  </a:outerShdw>
                </a:effectLst>
              </a:rPr>
              <a:t>“Sepsis ALERT” PILOTS AT UMASS</a:t>
            </a:r>
          </a:p>
        </p:txBody>
      </p:sp>
      <p:sp>
        <p:nvSpPr>
          <p:cNvPr id="3" name="Content Placeholder 2">
            <a:extLst>
              <a:ext uri="{FF2B5EF4-FFF2-40B4-BE49-F238E27FC236}">
                <a16:creationId xmlns:a16="http://schemas.microsoft.com/office/drawing/2014/main" id="{4DB821FE-73C9-4CB3-B72A-3BB311558EAF}"/>
              </a:ext>
            </a:extLst>
          </p:cNvPr>
          <p:cNvSpPr>
            <a:spLocks noGrp="1"/>
          </p:cNvSpPr>
          <p:nvPr>
            <p:ph idx="1"/>
          </p:nvPr>
        </p:nvSpPr>
        <p:spPr>
          <a:xfrm>
            <a:off x="685800" y="1802297"/>
            <a:ext cx="10820400" cy="4840459"/>
          </a:xfrm>
        </p:spPr>
        <p:txBody>
          <a:bodyPr/>
          <a:lstStyle/>
          <a:p>
            <a:r>
              <a:rPr lang="en-US" dirty="0">
                <a:latin typeface="Calibri" panose="020F0502020204030204" pitchFamily="34" charset="0"/>
                <a:cs typeface="Arial" panose="020B0604020202020204" pitchFamily="34" charset="0"/>
              </a:rPr>
              <a:t>Pilots on </a:t>
            </a:r>
            <a:r>
              <a:rPr lang="en-US" u="sng" dirty="0">
                <a:latin typeface="Calibri" panose="020F0502020204030204" pitchFamily="34" charset="0"/>
                <a:cs typeface="Arial" panose="020B0604020202020204" pitchFamily="34" charset="0"/>
              </a:rPr>
              <a:t>2 South </a:t>
            </a:r>
            <a:r>
              <a:rPr lang="en-US" dirty="0">
                <a:latin typeface="Calibri" panose="020F0502020204030204" pitchFamily="34" charset="0"/>
                <a:cs typeface="Arial" panose="020B0604020202020204" pitchFamily="34" charset="0"/>
              </a:rPr>
              <a:t>at Memorial Campus (May 1, 2017- July 1, 2017) and </a:t>
            </a:r>
            <a:r>
              <a:rPr lang="en-US" u="sng" dirty="0">
                <a:latin typeface="Calibri" panose="020F0502020204030204" pitchFamily="34" charset="0"/>
                <a:cs typeface="Arial" panose="020B0604020202020204" pitchFamily="34" charset="0"/>
              </a:rPr>
              <a:t>3 East </a:t>
            </a:r>
            <a:r>
              <a:rPr lang="en-US" dirty="0">
                <a:latin typeface="Calibri" panose="020F0502020204030204" pitchFamily="34" charset="0"/>
                <a:cs typeface="Arial" panose="020B0604020202020204" pitchFamily="34" charset="0"/>
              </a:rPr>
              <a:t>(July 27, 2017- Early October 2017)at University campus</a:t>
            </a:r>
          </a:p>
          <a:p>
            <a:pPr marL="0" indent="0">
              <a:buNone/>
            </a:pPr>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Nurses completed e-learning, attended huddles and meetings with Michelle Kelley. Sepsis Physician Champions (Drs. Kennedy, </a:t>
            </a:r>
            <a:r>
              <a:rPr lang="en-US" dirty="0" err="1">
                <a:latin typeface="Calibri" panose="020F0502020204030204" pitchFamily="34" charset="0"/>
                <a:cs typeface="Arial" panose="020B0604020202020204" pitchFamily="34" charset="0"/>
              </a:rPr>
              <a:t>Ambrus</a:t>
            </a:r>
            <a:r>
              <a:rPr lang="en-US" dirty="0">
                <a:latin typeface="Calibri" panose="020F0502020204030204" pitchFamily="34" charset="0"/>
                <a:cs typeface="Arial" panose="020B0604020202020204" pitchFamily="34" charset="0"/>
              </a:rPr>
              <a:t> and Trivedi) worked on provider education</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Every patient was screened every shift, every day using a paper tool. Compliance rate for tool completion was ~70%. Appx 10 alerts at Memorial and  7 at University </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Big challenge: EPIC training and go live dates around the time of pilots. Enthusiasm from nursing side was great!</a:t>
            </a:r>
          </a:p>
        </p:txBody>
      </p:sp>
    </p:spTree>
    <p:extLst>
      <p:ext uri="{BB962C8B-B14F-4D97-AF65-F5344CB8AC3E}">
        <p14:creationId xmlns:p14="http://schemas.microsoft.com/office/powerpoint/2010/main" val="1874533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close up of text on a white background&#10;&#10;Description generated with very high confidence">
            <a:extLst>
              <a:ext uri="{FF2B5EF4-FFF2-40B4-BE49-F238E27FC236}">
                <a16:creationId xmlns:a16="http://schemas.microsoft.com/office/drawing/2014/main" id="{D655D81E-A298-4B06-887E-232661D5E14B}"/>
              </a:ext>
            </a:extLst>
          </p:cNvPr>
          <p:cNvPicPr>
            <a:picLocks noChangeAspect="1"/>
          </p:cNvPicPr>
          <p:nvPr/>
        </p:nvPicPr>
        <p:blipFill>
          <a:blip r:embed="rId2"/>
          <a:stretch>
            <a:fillRect/>
          </a:stretch>
        </p:blipFill>
        <p:spPr>
          <a:xfrm>
            <a:off x="1952544" y="139920"/>
            <a:ext cx="8696338" cy="6664817"/>
          </a:xfrm>
          <a:prstGeom prst="rect">
            <a:avLst/>
          </a:prstGeom>
        </p:spPr>
      </p:pic>
    </p:spTree>
    <p:extLst>
      <p:ext uri="{BB962C8B-B14F-4D97-AF65-F5344CB8AC3E}">
        <p14:creationId xmlns:p14="http://schemas.microsoft.com/office/powerpoint/2010/main" val="3850679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6A59-7B40-4C83-BC6E-8CACA1EE5B07}"/>
              </a:ext>
            </a:extLst>
          </p:cNvPr>
          <p:cNvSpPr>
            <a:spLocks noGrp="1"/>
          </p:cNvSpPr>
          <p:nvPr>
            <p:ph type="title"/>
          </p:nvPr>
        </p:nvSpPr>
        <p:spPr>
          <a:xfrm>
            <a:off x="2676657" y="262096"/>
            <a:ext cx="8610600" cy="1293028"/>
          </a:xfrm>
        </p:spPr>
        <p:txBody>
          <a:bodyPr>
            <a:normAutofit/>
          </a:bodyPr>
          <a:lstStyle/>
          <a:p>
            <a:r>
              <a:rPr lang="en-US" sz="3600" u="sng" dirty="0">
                <a:effectLst>
                  <a:outerShdw blurRad="38100" dist="38100" dir="2700000" algn="tl">
                    <a:srgbClr val="000000">
                      <a:alpha val="43137"/>
                    </a:srgbClr>
                  </a:outerShdw>
                </a:effectLst>
              </a:rPr>
              <a:t>Sepsis PAM AND </a:t>
            </a:r>
            <a:r>
              <a:rPr lang="en-US" sz="3600" u="sng" dirty="0" err="1">
                <a:effectLst>
                  <a:outerShdw blurRad="38100" dist="38100" dir="2700000" algn="tl">
                    <a:srgbClr val="000000">
                      <a:alpha val="43137"/>
                    </a:srgbClr>
                  </a:outerShdw>
                </a:effectLst>
              </a:rPr>
              <a:t>bpa</a:t>
            </a:r>
            <a:r>
              <a:rPr lang="en-US" sz="3600" u="sng" dirty="0">
                <a:effectLst>
                  <a:outerShdw blurRad="38100" dist="38100" dir="2700000" algn="tl">
                    <a:srgbClr val="000000">
                      <a:alpha val="43137"/>
                    </a:srgbClr>
                  </a:outerShdw>
                </a:effectLst>
              </a:rPr>
              <a:t> in EPIC</a:t>
            </a:r>
          </a:p>
        </p:txBody>
      </p:sp>
      <p:sp>
        <p:nvSpPr>
          <p:cNvPr id="3" name="Content Placeholder 2">
            <a:extLst>
              <a:ext uri="{FF2B5EF4-FFF2-40B4-BE49-F238E27FC236}">
                <a16:creationId xmlns:a16="http://schemas.microsoft.com/office/drawing/2014/main" id="{9E401566-A37A-462B-BAF6-50F0D8F9ACB6}"/>
              </a:ext>
            </a:extLst>
          </p:cNvPr>
          <p:cNvSpPr>
            <a:spLocks noGrp="1"/>
          </p:cNvSpPr>
          <p:nvPr>
            <p:ph idx="1"/>
          </p:nvPr>
        </p:nvSpPr>
        <p:spPr>
          <a:xfrm>
            <a:off x="685800" y="1481072"/>
            <a:ext cx="10820400" cy="5140590"/>
          </a:xfrm>
        </p:spPr>
        <p:txBody>
          <a:bodyPr>
            <a:normAutofit fontScale="92500" lnSpcReduction="20000"/>
          </a:bodyPr>
          <a:lstStyle/>
          <a:p>
            <a:r>
              <a:rPr lang="en-US" dirty="0">
                <a:latin typeface="Calibri" panose="020F0502020204030204" pitchFamily="34" charset="0"/>
                <a:cs typeface="Arial" panose="020B0604020202020204" pitchFamily="34" charset="0"/>
              </a:rPr>
              <a:t>Sepsis Predictive analysis Model (PAM) is an epic built tool that uses 68 variables to predict the risk of sepsis. </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Variables:  Demographics, Vitals (HR, Temp, not BP), last 24 </a:t>
            </a:r>
            <a:r>
              <a:rPr lang="en-US" dirty="0" err="1">
                <a:latin typeface="Calibri" panose="020F0502020204030204" pitchFamily="34" charset="0"/>
                <a:cs typeface="Arial" panose="020B0604020202020204" pitchFamily="34" charset="0"/>
              </a:rPr>
              <a:t>hrs</a:t>
            </a:r>
            <a:r>
              <a:rPr lang="en-US" dirty="0">
                <a:latin typeface="Calibri" panose="020F0502020204030204" pitchFamily="34" charset="0"/>
                <a:cs typeface="Arial" panose="020B0604020202020204" pitchFamily="34" charset="0"/>
              </a:rPr>
              <a:t> lab results, medication orders, co-morbidities from problem list and PMH etc.</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Caveats: Clinical judgement is very important as the model can miss ~20% cases of sepsis and it may fire where 75% cases are not true sepsis. </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When it does not fire, it is very reassuring that the patient does not have sepsis. </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A sepsis score is generated based on PAM. Sepsis score of 7 or greater will generate a BPA for care providers if sepsis is not on the problem list </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BPAs have gone live in Health Alliance and Clinton, as well as Medical Center Emergency departments. They will go live on inpatient side in very near future!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72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C3B1-8173-498E-AF6A-689FA12561BE}"/>
              </a:ext>
            </a:extLst>
          </p:cNvPr>
          <p:cNvSpPr>
            <a:spLocks noGrp="1"/>
          </p:cNvSpPr>
          <p:nvPr>
            <p:ph type="title"/>
          </p:nvPr>
        </p:nvSpPr>
        <p:spPr/>
        <p:txBody>
          <a:bodyPr>
            <a:normAutofit/>
          </a:bodyPr>
          <a:lstStyle/>
          <a:p>
            <a:r>
              <a:rPr lang="en-US" sz="3600" u="sng" dirty="0">
                <a:effectLst>
                  <a:outerShdw blurRad="38100" dist="38100" dir="2700000" algn="tl">
                    <a:srgbClr val="000000">
                      <a:alpha val="43137"/>
                    </a:srgbClr>
                  </a:outerShdw>
                </a:effectLst>
              </a:rPr>
              <a:t>Disclosure statement</a:t>
            </a:r>
          </a:p>
        </p:txBody>
      </p:sp>
      <p:sp>
        <p:nvSpPr>
          <p:cNvPr id="3" name="Content Placeholder 2">
            <a:extLst>
              <a:ext uri="{FF2B5EF4-FFF2-40B4-BE49-F238E27FC236}">
                <a16:creationId xmlns:a16="http://schemas.microsoft.com/office/drawing/2014/main" id="{AA5867B4-810A-438D-8456-93E93A0BCBD2}"/>
              </a:ext>
            </a:extLst>
          </p:cNvPr>
          <p:cNvSpPr>
            <a:spLocks noGrp="1"/>
          </p:cNvSpPr>
          <p:nvPr>
            <p:ph idx="1"/>
          </p:nvPr>
        </p:nvSpPr>
        <p:spPr/>
        <p:txBody>
          <a:bodyPr/>
          <a:lstStyle/>
          <a:p>
            <a:pPr marL="0" indent="0">
              <a:buNone/>
            </a:pPr>
            <a:endParaRPr lang="en-US" b="1" dirty="0"/>
          </a:p>
          <a:p>
            <a:pPr marL="0" indent="0">
              <a:buNone/>
            </a:pPr>
            <a:endParaRPr lang="en-US" b="1" dirty="0"/>
          </a:p>
          <a:p>
            <a:pPr marL="0" indent="0" algn="ctr">
              <a:buNone/>
            </a:pPr>
            <a:r>
              <a:rPr lang="en-US" b="1" dirty="0">
                <a:latin typeface="Calibri" panose="020F0502020204030204" pitchFamily="34" charset="0"/>
                <a:cs typeface="Arial" panose="020B0604020202020204" pitchFamily="34" charset="0"/>
              </a:rPr>
              <a:t>I have no actual or potential conflict of interest </a:t>
            </a:r>
          </a:p>
          <a:p>
            <a:pPr marL="0" indent="0" algn="ctr">
              <a:buNone/>
            </a:pPr>
            <a:r>
              <a:rPr lang="en-US" b="1" dirty="0">
                <a:latin typeface="Calibri" panose="020F0502020204030204" pitchFamily="34" charset="0"/>
                <a:cs typeface="Arial" panose="020B0604020202020204" pitchFamily="34" charset="0"/>
              </a:rPr>
              <a:t>in relation to this program/presentation.</a:t>
            </a:r>
            <a:endParaRPr lang="en-US" dirty="0">
              <a:latin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5220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A screenshot of a cell phone&#10;&#10;Description generated with very high confidence">
            <a:extLst>
              <a:ext uri="{FF2B5EF4-FFF2-40B4-BE49-F238E27FC236}">
                <a16:creationId xmlns:a16="http://schemas.microsoft.com/office/drawing/2014/main" id="{1FFC7DCE-6D8A-43A4-8C35-BEC2CCCE51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8842" y="36195"/>
            <a:ext cx="6600307" cy="17399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04A1A66-B66F-4062-85F6-2A45C34836CE}"/>
              </a:ext>
            </a:extLst>
          </p:cNvPr>
          <p:cNvSpPr txBox="1"/>
          <p:nvPr/>
        </p:nvSpPr>
        <p:spPr>
          <a:xfrm>
            <a:off x="778314" y="710912"/>
            <a:ext cx="159633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PCA</a:t>
            </a:r>
          </a:p>
        </p:txBody>
      </p:sp>
      <p:pic>
        <p:nvPicPr>
          <p:cNvPr id="6" name="Picture 6">
            <a:extLst>
              <a:ext uri="{FF2B5EF4-FFF2-40B4-BE49-F238E27FC236}">
                <a16:creationId xmlns:a16="http://schemas.microsoft.com/office/drawing/2014/main" id="{73BD5179-E9D5-428B-87C9-C04F0E5C6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1" y="1977590"/>
            <a:ext cx="5340096" cy="4846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E7995FAD-52F5-41FC-8564-FB8D9F3AB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748" y="1775432"/>
            <a:ext cx="5340077" cy="5046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rrow: Striped Right 8">
            <a:extLst>
              <a:ext uri="{FF2B5EF4-FFF2-40B4-BE49-F238E27FC236}">
                <a16:creationId xmlns:a16="http://schemas.microsoft.com/office/drawing/2014/main" id="{B6B4EB04-9CA1-4C3B-9FA7-D23B075A5AD4}"/>
              </a:ext>
            </a:extLst>
          </p:cNvPr>
          <p:cNvSpPr>
            <a:spLocks/>
          </p:cNvSpPr>
          <p:nvPr/>
        </p:nvSpPr>
        <p:spPr>
          <a:xfrm>
            <a:off x="1738650" y="811154"/>
            <a:ext cx="731520" cy="274320"/>
          </a:xfrm>
          <a:prstGeom prst="strip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FF6CFC5-5ADC-4B0E-8625-295664817964}"/>
              </a:ext>
            </a:extLst>
          </p:cNvPr>
          <p:cNvSpPr txBox="1"/>
          <p:nvPr/>
        </p:nvSpPr>
        <p:spPr>
          <a:xfrm>
            <a:off x="5593080" y="2514600"/>
            <a:ext cx="74930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RN</a:t>
            </a:r>
          </a:p>
        </p:txBody>
      </p:sp>
      <p:sp>
        <p:nvSpPr>
          <p:cNvPr id="14" name="Arrow: Left 13">
            <a:extLst>
              <a:ext uri="{FF2B5EF4-FFF2-40B4-BE49-F238E27FC236}">
                <a16:creationId xmlns:a16="http://schemas.microsoft.com/office/drawing/2014/main" id="{DAF23DB7-BAE1-4F6E-93DE-4C7F9B108213}"/>
              </a:ext>
            </a:extLst>
          </p:cNvPr>
          <p:cNvSpPr/>
          <p:nvPr/>
        </p:nvSpPr>
        <p:spPr>
          <a:xfrm rot="-2220000">
            <a:off x="4929839" y="2949904"/>
            <a:ext cx="731520" cy="274320"/>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21F2FD0-4F33-442B-828B-D09738398F23}"/>
              </a:ext>
            </a:extLst>
          </p:cNvPr>
          <p:cNvSpPr txBox="1"/>
          <p:nvPr/>
        </p:nvSpPr>
        <p:spPr>
          <a:xfrm>
            <a:off x="5746453" y="4191000"/>
            <a:ext cx="114184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MD</a:t>
            </a:r>
          </a:p>
        </p:txBody>
      </p:sp>
      <p:sp>
        <p:nvSpPr>
          <p:cNvPr id="18" name="Arrow: Left 17">
            <a:extLst>
              <a:ext uri="{FF2B5EF4-FFF2-40B4-BE49-F238E27FC236}">
                <a16:creationId xmlns:a16="http://schemas.microsoft.com/office/drawing/2014/main" id="{24EA3894-0122-4E48-9B09-53F3862BC8F5}"/>
              </a:ext>
            </a:extLst>
          </p:cNvPr>
          <p:cNvSpPr/>
          <p:nvPr/>
        </p:nvSpPr>
        <p:spPr>
          <a:xfrm rot="-8460000">
            <a:off x="6347159" y="4626304"/>
            <a:ext cx="731520" cy="274320"/>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543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FC36-B594-4497-BC02-F166BADA8845}"/>
              </a:ext>
            </a:extLst>
          </p:cNvPr>
          <p:cNvSpPr>
            <a:spLocks noGrp="1"/>
          </p:cNvSpPr>
          <p:nvPr>
            <p:ph type="title"/>
          </p:nvPr>
        </p:nvSpPr>
        <p:spPr>
          <a:xfrm>
            <a:off x="3265251" y="384992"/>
            <a:ext cx="8610600" cy="1293028"/>
          </a:xfrm>
        </p:spPr>
        <p:txBody>
          <a:bodyPr>
            <a:normAutofit/>
          </a:bodyPr>
          <a:lstStyle/>
          <a:p>
            <a:r>
              <a:rPr lang="en-US" sz="3600" u="sng" dirty="0">
                <a:effectLst>
                  <a:outerShdw blurRad="38100" dist="38100" dir="2700000" algn="tl">
                    <a:srgbClr val="000000">
                      <a:alpha val="43137"/>
                    </a:srgbClr>
                  </a:outerShdw>
                </a:effectLst>
              </a:rPr>
              <a:t>Bundle based care in sepsis</a:t>
            </a:r>
          </a:p>
        </p:txBody>
      </p:sp>
      <p:sp>
        <p:nvSpPr>
          <p:cNvPr id="3" name="Rectangle 2">
            <a:extLst>
              <a:ext uri="{FF2B5EF4-FFF2-40B4-BE49-F238E27FC236}">
                <a16:creationId xmlns:a16="http://schemas.microsoft.com/office/drawing/2014/main" id="{C6B30DA6-05DF-45EB-B218-1B4E61EAD018}"/>
              </a:ext>
            </a:extLst>
          </p:cNvPr>
          <p:cNvSpPr/>
          <p:nvPr/>
        </p:nvSpPr>
        <p:spPr>
          <a:xfrm>
            <a:off x="1102460" y="1600111"/>
            <a:ext cx="6096000" cy="5155001"/>
          </a:xfrm>
          <a:prstGeom prst="rect">
            <a:avLst/>
          </a:prstGeom>
        </p:spPr>
        <p:txBody>
          <a:bodyPr>
            <a:spAutoFit/>
          </a:bodyPr>
          <a:lstStyle/>
          <a:p>
            <a:pPr>
              <a:lnSpc>
                <a:spcPct val="115000"/>
              </a:lnSpc>
              <a:spcAft>
                <a:spcPts val="1000"/>
              </a:spcAft>
            </a:pPr>
            <a:r>
              <a:rPr lang="en-US" sz="2000" b="1" u="sng" dirty="0">
                <a:latin typeface="Calibri" panose="020F0502020204030204" pitchFamily="34" charset="0"/>
                <a:ea typeface="Calibri" panose="020F0502020204030204" pitchFamily="34" charset="0"/>
                <a:cs typeface="Arial" panose="020B0604020202020204" pitchFamily="34" charset="0"/>
              </a:rPr>
              <a:t>To be completed in 3 hours: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Arial" panose="020B0604020202020204" pitchFamily="34" charset="0"/>
              </a:rPr>
              <a:t>Lactate</a:t>
            </a:r>
          </a:p>
          <a:p>
            <a:pPr marL="342900" marR="0" lvl="0" indent="-342900">
              <a:lnSpc>
                <a:spcPct val="115000"/>
              </a:lnSpc>
              <a:spcBef>
                <a:spcPts val="0"/>
              </a:spcBef>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Arial" panose="020B0604020202020204" pitchFamily="34" charset="0"/>
              </a:rPr>
              <a:t>Blood cultures x2</a:t>
            </a:r>
          </a:p>
          <a:p>
            <a:pPr marL="342900" marR="0" lvl="0" indent="-342900">
              <a:lnSpc>
                <a:spcPct val="115000"/>
              </a:lnSpc>
              <a:spcBef>
                <a:spcPts val="0"/>
              </a:spcBef>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Arial" panose="020B0604020202020204" pitchFamily="34" charset="0"/>
              </a:rPr>
              <a:t>STAT broad spectrum Antibiotics</a:t>
            </a:r>
          </a:p>
          <a:p>
            <a:pPr marL="342900" marR="0" lvl="0" indent="-342900">
              <a:lnSpc>
                <a:spcPct val="115000"/>
              </a:lnSpc>
              <a:spcBef>
                <a:spcPts val="0"/>
              </a:spcBef>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Arial" panose="020B0604020202020204" pitchFamily="34" charset="0"/>
              </a:rPr>
              <a:t>IV fluids @ 30 cc/kg bolus for hypotension or Lactate &gt;4 mmol/L</a:t>
            </a:r>
          </a:p>
          <a:p>
            <a:pPr marR="0" lvl="0">
              <a:lnSpc>
                <a:spcPct val="115000"/>
              </a:lnSpc>
              <a:spcBef>
                <a:spcPts val="0"/>
              </a:spcBef>
              <a:spcAft>
                <a:spcPts val="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marR="0" lvl="0">
              <a:lnSpc>
                <a:spcPct val="115000"/>
              </a:lnSpc>
              <a:spcBef>
                <a:spcPts val="0"/>
              </a:spcBef>
              <a:spcAft>
                <a:spcPts val="0"/>
              </a:spcAft>
            </a:pPr>
            <a:r>
              <a:rPr lang="en-US" sz="2000" b="1" u="sng" dirty="0">
                <a:latin typeface="Calibri" panose="020F0502020204030204" pitchFamily="34" charset="0"/>
                <a:ea typeface="Calibri" panose="020F0502020204030204" pitchFamily="34" charset="0"/>
                <a:cs typeface="Arial" panose="020B0604020202020204" pitchFamily="34" charset="0"/>
              </a:rPr>
              <a:t>To be completed in 6 hours:</a:t>
            </a:r>
          </a:p>
          <a:p>
            <a:pPr marR="0" lvl="0">
              <a:lnSpc>
                <a:spcPct val="115000"/>
              </a:lnSpc>
              <a:spcBef>
                <a:spcPts val="0"/>
              </a:spcBef>
              <a:spcAft>
                <a:spcPts val="0"/>
              </a:spcAft>
            </a:pPr>
            <a:endParaRPr lang="en-US" sz="2000" b="1" u="sng" dirty="0">
              <a:latin typeface="Calibri" panose="020F050202020403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Arial" panose="020B0604020202020204" pitchFamily="34" charset="0"/>
              </a:rPr>
              <a:t> Reassess volume status and tissue hypoperfusion</a:t>
            </a:r>
          </a:p>
          <a:p>
            <a:pPr marL="342900" marR="0" lvl="0" indent="-342900">
              <a:lnSpc>
                <a:spcPct val="115000"/>
              </a:lnSpc>
              <a:spcBef>
                <a:spcPts val="0"/>
              </a:spcBef>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Arial" panose="020B0604020202020204" pitchFamily="34" charset="0"/>
              </a:rPr>
              <a:t>Support with Vasopressors for hypotension refractory to IV fluids</a:t>
            </a:r>
          </a:p>
          <a:p>
            <a:pPr marL="342900" marR="0" lvl="0" indent="-342900">
              <a:lnSpc>
                <a:spcPct val="115000"/>
              </a:lnSpc>
              <a:spcBef>
                <a:spcPts val="0"/>
              </a:spcBef>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Arial" panose="020B0604020202020204" pitchFamily="34" charset="0"/>
              </a:rPr>
              <a:t>Repeat lactate if initial is elevated</a:t>
            </a:r>
          </a:p>
          <a:p>
            <a:pPr marL="457200" marR="0">
              <a:lnSpc>
                <a:spcPct val="115000"/>
              </a:lnSpc>
              <a:spcBef>
                <a:spcPts val="0"/>
              </a:spcBef>
              <a:spcAft>
                <a:spcPts val="1000"/>
              </a:spcAft>
            </a:pPr>
            <a:r>
              <a:rPr lang="en-US" sz="2000" dirty="0">
                <a:latin typeface="Calibri" panose="020F0502020204030204" pitchFamily="34" charset="0"/>
                <a:ea typeface="Calibri" panose="020F0502020204030204" pitchFamily="34" charset="0"/>
                <a:cs typeface="Arial" panose="020B0604020202020204" pitchFamily="34" charset="0"/>
              </a:rPr>
              <a:t> </a:t>
            </a:r>
          </a:p>
        </p:txBody>
      </p:sp>
      <p:sp>
        <p:nvSpPr>
          <p:cNvPr id="12" name="Right Brace 11">
            <a:extLst>
              <a:ext uri="{FF2B5EF4-FFF2-40B4-BE49-F238E27FC236}">
                <a16:creationId xmlns:a16="http://schemas.microsoft.com/office/drawing/2014/main" id="{EEEA5651-4A10-4356-8193-3C69146BC227}"/>
              </a:ext>
            </a:extLst>
          </p:cNvPr>
          <p:cNvSpPr/>
          <p:nvPr/>
        </p:nvSpPr>
        <p:spPr>
          <a:xfrm>
            <a:off x="6977270" y="1769446"/>
            <a:ext cx="775252" cy="446238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ED6D5B6-1314-492F-8D73-2E0D3D2D1FB7}"/>
              </a:ext>
            </a:extLst>
          </p:cNvPr>
          <p:cNvSpPr txBox="1"/>
          <p:nvPr/>
        </p:nvSpPr>
        <p:spPr>
          <a:xfrm>
            <a:off x="7861852" y="3727174"/>
            <a:ext cx="3747052" cy="1015663"/>
          </a:xfrm>
          <a:prstGeom prst="rect">
            <a:avLst/>
          </a:prstGeom>
          <a:noFill/>
        </p:spPr>
        <p:txBody>
          <a:bodyPr wrap="square" rtlCol="0">
            <a:spAutoFit/>
          </a:bodyPr>
          <a:lstStyle/>
          <a:p>
            <a:r>
              <a:rPr lang="en-US" sz="2000" dirty="0">
                <a:latin typeface="Calibri" panose="020F0502020204030204" pitchFamily="34" charset="0"/>
                <a:cs typeface="Arial" panose="020B0604020202020204" pitchFamily="34" charset="0"/>
              </a:rPr>
              <a:t>2018 SSC bundle updates recommend doing all these in 1 hour!!!</a:t>
            </a:r>
          </a:p>
        </p:txBody>
      </p:sp>
    </p:spTree>
    <p:extLst>
      <p:ext uri="{BB962C8B-B14F-4D97-AF65-F5344CB8AC3E}">
        <p14:creationId xmlns:p14="http://schemas.microsoft.com/office/powerpoint/2010/main" val="301387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8CAE-FC87-4E05-9DAF-8D4B72CE1B53}"/>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Unique </a:t>
            </a:r>
            <a:r>
              <a:rPr lang="en-US" b="1" dirty="0">
                <a:solidFill>
                  <a:srgbClr val="FF0000"/>
                </a:solidFill>
                <a:effectLst>
                  <a:outerShdw blurRad="38100" dist="38100" dir="2700000" algn="tl">
                    <a:srgbClr val="000000">
                      <a:alpha val="43137"/>
                    </a:srgbClr>
                  </a:outerShdw>
                </a:effectLst>
              </a:rPr>
              <a:t>Treatment</a:t>
            </a:r>
            <a:r>
              <a:rPr lang="en-US" b="1" dirty="0">
                <a:effectLst>
                  <a:outerShdw blurRad="38100" dist="38100" dir="2700000" algn="tl">
                    <a:srgbClr val="000000">
                      <a:alpha val="43137"/>
                    </a:srgbClr>
                  </a:outerShdw>
                </a:effectLst>
              </a:rPr>
              <a:t> challenges on the floor</a:t>
            </a:r>
          </a:p>
        </p:txBody>
      </p:sp>
      <p:sp>
        <p:nvSpPr>
          <p:cNvPr id="3" name="Content Placeholder 2">
            <a:extLst>
              <a:ext uri="{FF2B5EF4-FFF2-40B4-BE49-F238E27FC236}">
                <a16:creationId xmlns:a16="http://schemas.microsoft.com/office/drawing/2014/main" id="{7900394D-3581-49BF-B604-F6C5D332DF06}"/>
              </a:ext>
            </a:extLst>
          </p:cNvPr>
          <p:cNvSpPr>
            <a:spLocks noGrp="1"/>
          </p:cNvSpPr>
          <p:nvPr>
            <p:ph idx="1"/>
          </p:nvPr>
        </p:nvSpPr>
        <p:spPr/>
        <p:txBody>
          <a:bodyPr/>
          <a:lstStyle/>
          <a:p>
            <a:r>
              <a:rPr lang="en-US" dirty="0">
                <a:latin typeface="Calibri" panose="020F0502020204030204" pitchFamily="34" charset="0"/>
                <a:cs typeface="Arial" panose="020B0604020202020204" pitchFamily="34" charset="0"/>
              </a:rPr>
              <a:t>IV Fluids</a:t>
            </a:r>
          </a:p>
          <a:p>
            <a:r>
              <a:rPr lang="en-US" dirty="0">
                <a:latin typeface="Calibri" panose="020F0502020204030204" pitchFamily="34" charset="0"/>
                <a:cs typeface="Arial" panose="020B0604020202020204" pitchFamily="34" charset="0"/>
              </a:rPr>
              <a:t>Blood culture</a:t>
            </a:r>
          </a:p>
          <a:p>
            <a:r>
              <a:rPr lang="en-US" dirty="0">
                <a:latin typeface="Calibri" panose="020F0502020204030204" pitchFamily="34" charset="0"/>
                <a:cs typeface="Arial" panose="020B0604020202020204" pitchFamily="34" charset="0"/>
              </a:rPr>
              <a:t>Antibiotics</a:t>
            </a:r>
          </a:p>
          <a:p>
            <a:r>
              <a:rPr lang="en-US" dirty="0">
                <a:latin typeface="Calibri" panose="020F0502020204030204" pitchFamily="34" charset="0"/>
                <a:cs typeface="Arial" panose="020B0604020202020204" pitchFamily="34" charset="0"/>
              </a:rPr>
              <a:t>Lactate</a:t>
            </a:r>
          </a:p>
        </p:txBody>
      </p:sp>
    </p:spTree>
    <p:extLst>
      <p:ext uri="{BB962C8B-B14F-4D97-AF65-F5344CB8AC3E}">
        <p14:creationId xmlns:p14="http://schemas.microsoft.com/office/powerpoint/2010/main" val="1373390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3E9FE-2B47-4F1F-AFA3-8F68EED69AE6}"/>
              </a:ext>
            </a:extLst>
          </p:cNvPr>
          <p:cNvSpPr>
            <a:spLocks noGrp="1"/>
          </p:cNvSpPr>
          <p:nvPr>
            <p:ph type="title"/>
          </p:nvPr>
        </p:nvSpPr>
        <p:spPr>
          <a:xfrm>
            <a:off x="3177705" y="404448"/>
            <a:ext cx="8610600" cy="1293028"/>
          </a:xfrm>
        </p:spPr>
        <p:txBody>
          <a:bodyPr>
            <a:noAutofit/>
          </a:bodyPr>
          <a:lstStyle/>
          <a:p>
            <a:r>
              <a:rPr lang="en-US" sz="2800" dirty="0"/>
              <a:t>“ </a:t>
            </a:r>
            <a:r>
              <a:rPr lang="en-US" sz="2800" u="sng" dirty="0">
                <a:effectLst>
                  <a:outerShdw blurRad="38100" dist="38100" dir="2700000" algn="tl">
                    <a:srgbClr val="000000">
                      <a:alpha val="43137"/>
                    </a:srgbClr>
                  </a:outerShdw>
                </a:effectLst>
              </a:rPr>
              <a:t>Obtain two sets of blood cultures prior to administration of antibiotics</a:t>
            </a:r>
            <a:r>
              <a:rPr lang="en-US" sz="2800" dirty="0"/>
              <a:t>”</a:t>
            </a:r>
          </a:p>
        </p:txBody>
      </p:sp>
      <p:sp>
        <p:nvSpPr>
          <p:cNvPr id="3" name="Content Placeholder 2">
            <a:extLst>
              <a:ext uri="{FF2B5EF4-FFF2-40B4-BE49-F238E27FC236}">
                <a16:creationId xmlns:a16="http://schemas.microsoft.com/office/drawing/2014/main" id="{5EB7094E-3B45-492B-B361-6AEBEA8A0368}"/>
              </a:ext>
            </a:extLst>
          </p:cNvPr>
          <p:cNvSpPr>
            <a:spLocks noGrp="1"/>
          </p:cNvSpPr>
          <p:nvPr>
            <p:ph idx="1"/>
          </p:nvPr>
        </p:nvSpPr>
        <p:spPr>
          <a:xfrm>
            <a:off x="685800" y="1770434"/>
            <a:ext cx="10820400" cy="4863830"/>
          </a:xfrm>
        </p:spPr>
        <p:txBody>
          <a:bodyPr>
            <a:normAutofit fontScale="85000" lnSpcReduction="20000"/>
          </a:bodyPr>
          <a:lstStyle/>
          <a:p>
            <a:r>
              <a:rPr lang="en-US" sz="2100" dirty="0">
                <a:latin typeface="Calibri" panose="020F0502020204030204" pitchFamily="34" charset="0"/>
                <a:cs typeface="Arial" panose="020B0604020202020204" pitchFamily="34" charset="0"/>
              </a:rPr>
              <a:t>30-50% of patients presenting with sepsis/septic shock have positive blood cultures</a:t>
            </a:r>
          </a:p>
          <a:p>
            <a:r>
              <a:rPr lang="en-US" sz="2100" dirty="0">
                <a:latin typeface="Calibri" panose="020F0502020204030204" pitchFamily="34" charset="0"/>
                <a:cs typeface="Arial" panose="020B0604020202020204" pitchFamily="34" charset="0"/>
              </a:rPr>
              <a:t>Failure to check blood cultures prior to administration of antibiotics may affect the growth of bacteria and culture may result as negative</a:t>
            </a:r>
          </a:p>
          <a:p>
            <a:r>
              <a:rPr lang="en-US" sz="2100" dirty="0">
                <a:latin typeface="Calibri" panose="020F0502020204030204" pitchFamily="34" charset="0"/>
                <a:cs typeface="Arial" panose="020B0604020202020204" pitchFamily="34" charset="0"/>
              </a:rPr>
              <a:t>In patients with catheters, blood cultures should be drawn from catheter hub as well as peripherally. When appropriate, other cultures like respiratory cx, urine cx, CSF cx etc. should also be obtained before antibiotics </a:t>
            </a:r>
          </a:p>
          <a:p>
            <a:pPr marL="0" indent="0">
              <a:buNone/>
            </a:pPr>
            <a:endParaRPr lang="en-US" sz="2100" dirty="0">
              <a:latin typeface="Calibri" panose="020F0502020204030204" pitchFamily="34" charset="0"/>
              <a:cs typeface="Arial" panose="020B0604020202020204" pitchFamily="34" charset="0"/>
            </a:endParaRPr>
          </a:p>
          <a:p>
            <a:pPr marL="0" indent="0">
              <a:buNone/>
            </a:pPr>
            <a:r>
              <a:rPr lang="en-US" sz="2100" dirty="0">
                <a:latin typeface="Calibri" panose="020F0502020204030204" pitchFamily="34" charset="0"/>
                <a:cs typeface="Arial" panose="020B0604020202020204" pitchFamily="34" charset="0"/>
              </a:rPr>
              <a:t>Q) Patient is a hard stick. RN and Phlebotomy have tried multiple times to obtain blood cultures without success. It has been about 45 min since recognition of sepsis. How long should they wait before starting antibiotics?</a:t>
            </a:r>
          </a:p>
          <a:p>
            <a:pPr marL="0" indent="0">
              <a:buNone/>
            </a:pPr>
            <a:endParaRPr lang="en-US" dirty="0">
              <a:latin typeface="Calibri" panose="020F0502020204030204" pitchFamily="34" charset="0"/>
              <a:cs typeface="Arial" panose="020B0604020202020204" pitchFamily="34" charset="0"/>
            </a:endParaRPr>
          </a:p>
          <a:p>
            <a:r>
              <a:rPr lang="en-US" sz="2000" u="sng" dirty="0">
                <a:solidFill>
                  <a:srgbClr val="FF0000"/>
                </a:solidFill>
                <a:latin typeface="Calibri" panose="020F0502020204030204" pitchFamily="34" charset="0"/>
                <a:cs typeface="Arial" panose="020B0604020202020204" pitchFamily="34" charset="0"/>
              </a:rPr>
              <a:t>Barriers to obtaining blood cultures on the floor:</a:t>
            </a:r>
          </a:p>
          <a:p>
            <a:pPr>
              <a:buFontTx/>
              <a:buChar char="-"/>
            </a:pPr>
            <a:r>
              <a:rPr lang="en-US" sz="2000" dirty="0">
                <a:latin typeface="Calibri" panose="020F0502020204030204" pitchFamily="34" charset="0"/>
                <a:cs typeface="Arial" panose="020B0604020202020204" pitchFamily="34" charset="0"/>
              </a:rPr>
              <a:t>Phlebotomy is short-staffed. Difference in staffing during nights/days/weekends</a:t>
            </a:r>
          </a:p>
          <a:p>
            <a:pPr>
              <a:buFontTx/>
              <a:buChar char="-"/>
            </a:pPr>
            <a:r>
              <a:rPr lang="en-US" sz="2000" dirty="0">
                <a:latin typeface="Calibri" panose="020F0502020204030204" pitchFamily="34" charset="0"/>
                <a:cs typeface="Arial" panose="020B0604020202020204" pitchFamily="34" charset="0"/>
              </a:rPr>
              <a:t>Difficult IV access</a:t>
            </a:r>
          </a:p>
          <a:p>
            <a:pPr marL="0" indent="0">
              <a:buNone/>
            </a:pPr>
            <a:endParaRPr lang="en-US" sz="2000" dirty="0">
              <a:latin typeface="Calibri" panose="020F0502020204030204" pitchFamily="34" charset="0"/>
              <a:cs typeface="Arial" panose="020B0604020202020204" pitchFamily="34" charset="0"/>
            </a:endParaRPr>
          </a:p>
          <a:p>
            <a:r>
              <a:rPr lang="en-US" sz="2000" u="sng" dirty="0">
                <a:solidFill>
                  <a:srgbClr val="FF0000"/>
                </a:solidFill>
                <a:latin typeface="Calibri" panose="020F0502020204030204" pitchFamily="34" charset="0"/>
                <a:cs typeface="Arial" panose="020B0604020202020204" pitchFamily="34" charset="0"/>
              </a:rPr>
              <a:t>Potential solutions:</a:t>
            </a:r>
          </a:p>
          <a:p>
            <a:pPr>
              <a:buFontTx/>
              <a:buChar char="-"/>
            </a:pPr>
            <a:r>
              <a:rPr lang="en-US" sz="2000" dirty="0">
                <a:latin typeface="Calibri" panose="020F0502020204030204" pitchFamily="34" charset="0"/>
                <a:cs typeface="Arial" panose="020B0604020202020204" pitchFamily="34" charset="0"/>
              </a:rPr>
              <a:t>Phlebotomy comes within 30 minutes if paged/called for “Sepsis STAT”</a:t>
            </a:r>
          </a:p>
          <a:p>
            <a:pPr>
              <a:buFontTx/>
              <a:buChar char="-"/>
            </a:pPr>
            <a:r>
              <a:rPr lang="en-US" sz="2000" dirty="0">
                <a:latin typeface="Calibri" panose="020F0502020204030204" pitchFamily="34" charset="0"/>
                <a:cs typeface="Arial" panose="020B0604020202020204" pitchFamily="34" charset="0"/>
              </a:rPr>
              <a:t>Other available resources: Critical care RN, life flight crew, ICU colleagues</a:t>
            </a:r>
          </a:p>
        </p:txBody>
      </p:sp>
    </p:spTree>
    <p:extLst>
      <p:ext uri="{BB962C8B-B14F-4D97-AF65-F5344CB8AC3E}">
        <p14:creationId xmlns:p14="http://schemas.microsoft.com/office/powerpoint/2010/main" val="35899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C0B9-454F-4C85-8522-D302B83B2CAD}"/>
              </a:ext>
            </a:extLst>
          </p:cNvPr>
          <p:cNvSpPr>
            <a:spLocks noGrp="1"/>
          </p:cNvSpPr>
          <p:nvPr>
            <p:ph type="title"/>
          </p:nvPr>
        </p:nvSpPr>
        <p:spPr>
          <a:xfrm>
            <a:off x="3735417" y="375265"/>
            <a:ext cx="6759102" cy="1293028"/>
          </a:xfrm>
        </p:spPr>
        <p:txBody>
          <a:bodyPr>
            <a:normAutofit/>
          </a:bodyPr>
          <a:lstStyle/>
          <a:p>
            <a:r>
              <a:rPr lang="en-US" sz="3600" u="sng" dirty="0">
                <a:effectLst>
                  <a:outerShdw blurRad="38100" dist="38100" dir="2700000" algn="tl">
                    <a:srgbClr val="000000">
                      <a:alpha val="43137"/>
                    </a:srgbClr>
                  </a:outerShdw>
                </a:effectLst>
              </a:rPr>
              <a:t>“Measure Lactate level”</a:t>
            </a:r>
          </a:p>
        </p:txBody>
      </p:sp>
      <p:pic>
        <p:nvPicPr>
          <p:cNvPr id="5" name="Content Placeholder 4" descr="A picture containing clipart&#10;&#10;Description generated with high confidence">
            <a:extLst>
              <a:ext uri="{FF2B5EF4-FFF2-40B4-BE49-F238E27FC236}">
                <a16:creationId xmlns:a16="http://schemas.microsoft.com/office/drawing/2014/main" id="{89CE6241-D030-438E-B444-B95F28CDF6D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02844" y="19453"/>
            <a:ext cx="2440360" cy="2157792"/>
          </a:xfrm>
        </p:spPr>
      </p:pic>
      <p:sp>
        <p:nvSpPr>
          <p:cNvPr id="6" name="TextBox 5">
            <a:extLst>
              <a:ext uri="{FF2B5EF4-FFF2-40B4-BE49-F238E27FC236}">
                <a16:creationId xmlns:a16="http://schemas.microsoft.com/office/drawing/2014/main" id="{C842D29F-BC8E-4CC1-9760-6BEFD6C3563D}"/>
              </a:ext>
            </a:extLst>
          </p:cNvPr>
          <p:cNvSpPr txBox="1"/>
          <p:nvPr/>
        </p:nvSpPr>
        <p:spPr>
          <a:xfrm>
            <a:off x="243194" y="379377"/>
            <a:ext cx="116731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Blood cultures</a:t>
            </a:r>
          </a:p>
        </p:txBody>
      </p:sp>
      <p:sp>
        <p:nvSpPr>
          <p:cNvPr id="7" name="TextBox 6">
            <a:extLst>
              <a:ext uri="{FF2B5EF4-FFF2-40B4-BE49-F238E27FC236}">
                <a16:creationId xmlns:a16="http://schemas.microsoft.com/office/drawing/2014/main" id="{D99CA007-B739-4E46-96EE-E064A11931E8}"/>
              </a:ext>
            </a:extLst>
          </p:cNvPr>
          <p:cNvSpPr txBox="1"/>
          <p:nvPr/>
        </p:nvSpPr>
        <p:spPr>
          <a:xfrm>
            <a:off x="1854740" y="366410"/>
            <a:ext cx="81712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Lactate</a:t>
            </a:r>
          </a:p>
        </p:txBody>
      </p:sp>
      <p:sp>
        <p:nvSpPr>
          <p:cNvPr id="8" name="TextBox 7">
            <a:extLst>
              <a:ext uri="{FF2B5EF4-FFF2-40B4-BE49-F238E27FC236}">
                <a16:creationId xmlns:a16="http://schemas.microsoft.com/office/drawing/2014/main" id="{03C4EDAD-693A-4F05-AAFD-9CE069601BE8}"/>
              </a:ext>
            </a:extLst>
          </p:cNvPr>
          <p:cNvSpPr txBox="1"/>
          <p:nvPr/>
        </p:nvSpPr>
        <p:spPr>
          <a:xfrm>
            <a:off x="622570" y="2177245"/>
            <a:ext cx="10904707"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Arial" panose="020B0604020202020204" pitchFamily="34" charset="0"/>
              </a:rPr>
              <a:t>Hyperlactatemia in sepsis is secondary to both aerobic and anaerobic metabolism, as well as decreased lactate clearance</a:t>
            </a:r>
          </a:p>
          <a:p>
            <a:pPr marL="285750" indent="-285750">
              <a:buFont typeface="Arial" panose="020B0604020202020204" pitchFamily="34" charset="0"/>
              <a:buChar char="•"/>
            </a:pPr>
            <a:r>
              <a:rPr lang="en-US" dirty="0">
                <a:latin typeface="Calibri" panose="020F0502020204030204" pitchFamily="34" charset="0"/>
                <a:cs typeface="Arial" panose="020B0604020202020204" pitchFamily="34" charset="0"/>
              </a:rPr>
              <a:t>Serum lactate is an important </a:t>
            </a:r>
            <a:r>
              <a:rPr lang="en-US" u="sng" dirty="0">
                <a:latin typeface="Calibri" panose="020F0502020204030204" pitchFamily="34" charset="0"/>
                <a:cs typeface="Arial" panose="020B0604020202020204" pitchFamily="34" charset="0"/>
              </a:rPr>
              <a:t>prognostic</a:t>
            </a:r>
            <a:r>
              <a:rPr lang="en-US" dirty="0">
                <a:latin typeface="Calibri" panose="020F0502020204030204" pitchFamily="34" charset="0"/>
                <a:cs typeface="Arial" panose="020B0604020202020204" pitchFamily="34" charset="0"/>
              </a:rPr>
              <a:t> indicator in sepsis. A level over 4 mmol/L + hypotension is associated with a 46% mortality rate and level &gt; 4 mmol/L alone has about 30% mortality rate. It can be used as a guide to determine effectiveness of the treatment</a:t>
            </a:r>
          </a:p>
          <a:p>
            <a:pPr marL="285750" indent="-285750">
              <a:buFont typeface="Arial" panose="020B0604020202020204" pitchFamily="34" charset="0"/>
              <a:buChar char="•"/>
            </a:pPr>
            <a:r>
              <a:rPr lang="en-US" dirty="0">
                <a:latin typeface="Calibri" panose="020F0502020204030204" pitchFamily="34" charset="0"/>
                <a:cs typeface="Arial" panose="020B0604020202020204" pitchFamily="34" charset="0"/>
              </a:rPr>
              <a:t>Caveat- Lactate is sensitive to sepsis but not specific! A falsely elevated level could be from a tight tourniquet left for too long, </a:t>
            </a:r>
            <a:r>
              <a:rPr lang="el-GR" dirty="0">
                <a:latin typeface="Calibri" panose="020F0502020204030204" pitchFamily="34" charset="0"/>
                <a:cs typeface="Arial" panose="020B0604020202020204" pitchFamily="34" charset="0"/>
              </a:rPr>
              <a:t>β</a:t>
            </a:r>
            <a:r>
              <a:rPr lang="en-US" dirty="0">
                <a:latin typeface="Calibri" panose="020F0502020204030204" pitchFamily="34" charset="0"/>
                <a:cs typeface="Arial" panose="020B0604020202020204" pitchFamily="34" charset="0"/>
              </a:rPr>
              <a:t> agonists like albuterol, and in liver failure secondary to decreased clearance</a:t>
            </a:r>
          </a:p>
          <a:p>
            <a:pPr marL="285750" indent="-285750">
              <a:buFont typeface="Arial" panose="020B0604020202020204" pitchFamily="34" charset="0"/>
              <a:buChar char="•"/>
            </a:pPr>
            <a:r>
              <a:rPr lang="en-US" dirty="0">
                <a:latin typeface="Calibri" panose="020F0502020204030204" pitchFamily="34" charset="0"/>
                <a:cs typeface="Arial" panose="020B0604020202020204" pitchFamily="34" charset="0"/>
              </a:rPr>
              <a:t>Checking procalcitonin level along with lactate enhances the specificity in sepsis</a:t>
            </a:r>
          </a:p>
          <a:p>
            <a:pPr marL="285750" indent="-285750">
              <a:buFont typeface="Arial" panose="020B0604020202020204" pitchFamily="34" charset="0"/>
              <a:buChar char="•"/>
            </a:pPr>
            <a:endParaRPr lang="en-US" dirty="0">
              <a:latin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u="sng" dirty="0">
                <a:solidFill>
                  <a:srgbClr val="FF0000"/>
                </a:solidFill>
                <a:latin typeface="Calibri" panose="020F0502020204030204" pitchFamily="34" charset="0"/>
                <a:cs typeface="Arial" panose="020B0604020202020204" pitchFamily="34" charset="0"/>
              </a:rPr>
              <a:t>Barriers and solutions on the floors:</a:t>
            </a:r>
          </a:p>
          <a:p>
            <a:endParaRPr lang="en-US" u="sng" dirty="0">
              <a:solidFill>
                <a:srgbClr val="FF0000"/>
              </a:solidFill>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     - Difficult IV access, Phlebotomy not available </a:t>
            </a:r>
            <a:r>
              <a:rPr lang="en-US" dirty="0">
                <a:latin typeface="Calibri" panose="020F0502020204030204" pitchFamily="34" charset="0"/>
                <a:cs typeface="Arial" panose="020B0604020202020204" pitchFamily="34" charset="0"/>
                <a:sym typeface="Wingdings" panose="05000000000000000000" pitchFamily="2" charset="2"/>
              </a:rPr>
              <a:t> Same as in blood cultures</a:t>
            </a:r>
            <a:r>
              <a:rPr lang="en-US" dirty="0">
                <a:latin typeface="Calibri" panose="020F0502020204030204" pitchFamily="34" charset="0"/>
                <a:cs typeface="Arial" panose="020B0604020202020204" pitchFamily="34" charset="0"/>
              </a:rPr>
              <a:t> </a:t>
            </a:r>
          </a:p>
          <a:p>
            <a:r>
              <a:rPr lang="en-US" dirty="0">
                <a:latin typeface="Calibri" panose="020F0502020204030204" pitchFamily="34" charset="0"/>
                <a:cs typeface="Arial" panose="020B0604020202020204" pitchFamily="34" charset="0"/>
              </a:rPr>
              <a:t>     - Arterial sample v/s venous sample </a:t>
            </a:r>
            <a:r>
              <a:rPr lang="en-US" dirty="0">
                <a:latin typeface="Calibri" panose="020F0502020204030204" pitchFamily="34" charset="0"/>
                <a:cs typeface="Arial" panose="020B0604020202020204" pitchFamily="34" charset="0"/>
                <a:sym typeface="Wingdings" panose="05000000000000000000" pitchFamily="2" charset="2"/>
              </a:rPr>
              <a:t> </a:t>
            </a:r>
            <a:r>
              <a:rPr lang="en-US" dirty="0">
                <a:latin typeface="Calibri" panose="020F0502020204030204" pitchFamily="34" charset="0"/>
                <a:cs typeface="Arial" panose="020B0604020202020204" pitchFamily="34" charset="0"/>
              </a:rPr>
              <a:t>Lactate reading from VBG sample is okay to use</a:t>
            </a:r>
          </a:p>
          <a:p>
            <a:r>
              <a:rPr lang="en-US" dirty="0">
                <a:latin typeface="Calibri" panose="020F0502020204030204" pitchFamily="34" charset="0"/>
                <a:cs typeface="Arial" panose="020B0604020202020204" pitchFamily="34" charset="0"/>
              </a:rPr>
              <a:t>     - Lactate not ordered in sepsis patient </a:t>
            </a:r>
            <a:r>
              <a:rPr lang="en-US" dirty="0">
                <a:latin typeface="Calibri" panose="020F0502020204030204" pitchFamily="34" charset="0"/>
                <a:cs typeface="Arial" panose="020B0604020202020204" pitchFamily="34" charset="0"/>
                <a:sym typeface="Wingdings" panose="05000000000000000000" pitchFamily="2" charset="2"/>
              </a:rPr>
              <a:t> Education to care providers</a:t>
            </a:r>
            <a:endParaRPr lang="en-U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14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5539-C019-456B-98E6-2D97C23FED14}"/>
              </a:ext>
            </a:extLst>
          </p:cNvPr>
          <p:cNvSpPr>
            <a:spLocks noGrp="1"/>
          </p:cNvSpPr>
          <p:nvPr>
            <p:ph type="title"/>
          </p:nvPr>
        </p:nvSpPr>
        <p:spPr>
          <a:xfrm>
            <a:off x="1032755" y="489965"/>
            <a:ext cx="10515600" cy="1325563"/>
          </a:xfrm>
        </p:spPr>
        <p:txBody>
          <a:bodyPr/>
          <a:lstStyle/>
          <a:p>
            <a:r>
              <a:rPr lang="en-US" dirty="0"/>
              <a:t>      </a:t>
            </a:r>
            <a:r>
              <a:rPr lang="en-US" sz="3600" u="sng" dirty="0">
                <a:effectLst>
                  <a:outerShdw blurRad="38100" dist="38100" dir="2700000" algn="tl">
                    <a:srgbClr val="000000">
                      <a:alpha val="43137"/>
                    </a:srgbClr>
                  </a:outerShdw>
                </a:effectLst>
              </a:rPr>
              <a:t>“Administer Broad Spectrum antibiotics”</a:t>
            </a:r>
          </a:p>
        </p:txBody>
      </p:sp>
      <p:pic>
        <p:nvPicPr>
          <p:cNvPr id="9" name="Content Placeholder 8">
            <a:extLst>
              <a:ext uri="{FF2B5EF4-FFF2-40B4-BE49-F238E27FC236}">
                <a16:creationId xmlns:a16="http://schemas.microsoft.com/office/drawing/2014/main" id="{E7CF88BE-C192-44CC-9867-232CC1737FD3}"/>
              </a:ext>
            </a:extLst>
          </p:cNvPr>
          <p:cNvPicPr>
            <a:picLocks noGrp="1" noChangeAspect="1"/>
          </p:cNvPicPr>
          <p:nvPr>
            <p:ph idx="1"/>
          </p:nvPr>
        </p:nvPicPr>
        <p:blipFill>
          <a:blip r:embed="rId3"/>
          <a:stretch>
            <a:fillRect/>
          </a:stretch>
        </p:blipFill>
        <p:spPr>
          <a:xfrm>
            <a:off x="466018" y="2845854"/>
            <a:ext cx="6712996" cy="1000265"/>
          </a:xfrm>
        </p:spPr>
      </p:pic>
      <p:pic>
        <p:nvPicPr>
          <p:cNvPr id="4" name="Picture 3">
            <a:extLst>
              <a:ext uri="{FF2B5EF4-FFF2-40B4-BE49-F238E27FC236}">
                <a16:creationId xmlns:a16="http://schemas.microsoft.com/office/drawing/2014/main" id="{758D72E5-495A-4C79-BE5E-B45D9EE85CA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715037" y="2451369"/>
            <a:ext cx="3896917" cy="2827802"/>
          </a:xfrm>
          <a:prstGeom prst="rect">
            <a:avLst/>
          </a:prstGeom>
        </p:spPr>
      </p:pic>
      <p:sp>
        <p:nvSpPr>
          <p:cNvPr id="5" name="TextBox 4">
            <a:extLst>
              <a:ext uri="{FF2B5EF4-FFF2-40B4-BE49-F238E27FC236}">
                <a16:creationId xmlns:a16="http://schemas.microsoft.com/office/drawing/2014/main" id="{66FE39E6-5CC9-4689-9539-7F5D7858E5C0}"/>
              </a:ext>
            </a:extLst>
          </p:cNvPr>
          <p:cNvSpPr txBox="1"/>
          <p:nvPr/>
        </p:nvSpPr>
        <p:spPr>
          <a:xfrm>
            <a:off x="7247125" y="2483334"/>
            <a:ext cx="553998" cy="2827802"/>
          </a:xfrm>
          <a:prstGeom prst="rect">
            <a:avLst/>
          </a:prstGeom>
          <a:noFill/>
        </p:spPr>
        <p:txBody>
          <a:bodyPr vert="vert270" wrap="square" rtlCol="0">
            <a:spAutoFit/>
          </a:bodyPr>
          <a:lstStyle/>
          <a:p>
            <a:pPr algn="ctr"/>
            <a:r>
              <a:rPr lang="en-US" sz="1200" b="1" dirty="0">
                <a:latin typeface="Arial" panose="020B0604020202020204" pitchFamily="34" charset="0"/>
                <a:cs typeface="Arial" panose="020B0604020202020204" pitchFamily="34" charset="0"/>
              </a:rPr>
              <a:t>Predicted Hospital mortality rate (per 100)</a:t>
            </a:r>
          </a:p>
        </p:txBody>
      </p:sp>
      <p:sp>
        <p:nvSpPr>
          <p:cNvPr id="10" name="TextBox 9">
            <a:extLst>
              <a:ext uri="{FF2B5EF4-FFF2-40B4-BE49-F238E27FC236}">
                <a16:creationId xmlns:a16="http://schemas.microsoft.com/office/drawing/2014/main" id="{4F91938A-20BF-4043-B7AF-1CC4AB071FED}"/>
              </a:ext>
            </a:extLst>
          </p:cNvPr>
          <p:cNvSpPr txBox="1"/>
          <p:nvPr/>
        </p:nvSpPr>
        <p:spPr>
          <a:xfrm>
            <a:off x="566670" y="4448275"/>
            <a:ext cx="6505339" cy="923330"/>
          </a:xfrm>
          <a:prstGeom prst="rect">
            <a:avLst/>
          </a:prstGeom>
          <a:noFill/>
        </p:spPr>
        <p:txBody>
          <a:bodyPr wrap="square" rtlCol="0">
            <a:spAutoFit/>
          </a:bodyPr>
          <a:lstStyle/>
          <a:p>
            <a:r>
              <a:rPr lang="en-US" dirty="0">
                <a:latin typeface="Calibri" panose="020F0502020204030204" pitchFamily="34" charset="0"/>
                <a:cs typeface="Arial" panose="020B0604020202020204" pitchFamily="34" charset="0"/>
              </a:rPr>
              <a:t>Conclusions: Delay in first antibiotic administration was associated with increased mortality. There was linear increase in risk of mortality with every hour delay in antibiotics.</a:t>
            </a:r>
          </a:p>
        </p:txBody>
      </p:sp>
    </p:spTree>
    <p:extLst>
      <p:ext uri="{BB962C8B-B14F-4D97-AF65-F5344CB8AC3E}">
        <p14:creationId xmlns:p14="http://schemas.microsoft.com/office/powerpoint/2010/main" val="3026420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601ED6F-FA55-49BC-861A-EB3D3DF820FE}"/>
              </a:ext>
            </a:extLst>
          </p:cNvPr>
          <p:cNvSpPr txBox="1">
            <a:spLocks noGrp="1"/>
          </p:cNvSpPr>
          <p:nvPr>
            <p:ph idx="1"/>
          </p:nvPr>
        </p:nvSpPr>
        <p:spPr>
          <a:xfrm>
            <a:off x="1808446" y="1206893"/>
            <a:ext cx="10820400" cy="6437660"/>
          </a:xfrm>
          <a:prstGeom prst="rect">
            <a:avLst/>
          </a:prstGeom>
          <a:noFill/>
        </p:spPr>
        <p:txBody>
          <a:bodyPr wrap="square" rtlCol="0">
            <a:spAutoFit/>
          </a:bodyPr>
          <a:lstStyle/>
          <a:p>
            <a:pPr marL="285750" indent="-285750">
              <a:buFont typeface="Arial" panose="020B0604020202020204" pitchFamily="34" charset="0"/>
              <a:buChar char="•"/>
            </a:pPr>
            <a:r>
              <a:rPr lang="en-US" sz="1800" u="sng" dirty="0">
                <a:solidFill>
                  <a:srgbClr val="FF0000"/>
                </a:solidFill>
                <a:latin typeface="Calibri" panose="020F0502020204030204" pitchFamily="34" charset="0"/>
                <a:cs typeface="Arial" panose="020B0604020202020204" pitchFamily="34" charset="0"/>
              </a:rPr>
              <a:t>Barriers to timely antibiotics on the floors:</a:t>
            </a:r>
          </a:p>
          <a:p>
            <a:pPr marL="0" indent="0">
              <a:buNone/>
            </a:pPr>
            <a:r>
              <a:rPr lang="en-US" sz="1800" dirty="0">
                <a:latin typeface="Calibri" panose="020F0502020204030204" pitchFamily="34" charset="0"/>
                <a:cs typeface="Arial" panose="020B0604020202020204" pitchFamily="34" charset="0"/>
              </a:rPr>
              <a:t>   - Antibiotics not ordered as STAT</a:t>
            </a:r>
          </a:p>
          <a:p>
            <a:pPr marL="0" indent="0">
              <a:buNone/>
            </a:pPr>
            <a:r>
              <a:rPr lang="en-US" sz="1800" dirty="0">
                <a:latin typeface="Calibri" panose="020F0502020204030204" pitchFamily="34" charset="0"/>
                <a:cs typeface="Arial" panose="020B0604020202020204" pitchFamily="34" charset="0"/>
              </a:rPr>
              <a:t>   - Broad spectrum antibiotics not ordered</a:t>
            </a:r>
          </a:p>
          <a:p>
            <a:pPr marL="0" indent="0">
              <a:buNone/>
            </a:pPr>
            <a:r>
              <a:rPr lang="en-US" sz="1800" dirty="0">
                <a:latin typeface="Calibri" panose="020F0502020204030204" pitchFamily="34" charset="0"/>
                <a:cs typeface="Arial" panose="020B0604020202020204" pitchFamily="34" charset="0"/>
              </a:rPr>
              <a:t>   - Certain antibiotics are not readily available in Pyxis</a:t>
            </a:r>
          </a:p>
          <a:p>
            <a:pPr marL="0" indent="0">
              <a:buNone/>
            </a:pPr>
            <a:r>
              <a:rPr lang="en-US" sz="1800" dirty="0">
                <a:latin typeface="Calibri" panose="020F0502020204030204" pitchFamily="34" charset="0"/>
                <a:cs typeface="Arial" panose="020B0604020202020204" pitchFamily="34" charset="0"/>
              </a:rPr>
              <a:t>   - Delay in obtaining blood cultures delays antibiotic administration</a:t>
            </a:r>
          </a:p>
          <a:p>
            <a:pPr marL="0" indent="0">
              <a:buNone/>
            </a:pPr>
            <a:r>
              <a:rPr lang="en-US" sz="1800" dirty="0">
                <a:latin typeface="Calibri" panose="020F0502020204030204" pitchFamily="34" charset="0"/>
                <a:cs typeface="Arial" panose="020B0604020202020204" pitchFamily="34" charset="0"/>
              </a:rPr>
              <a:t>   - IVF is chosen over Antibiotics</a:t>
            </a:r>
          </a:p>
          <a:p>
            <a:pPr marL="0" indent="0">
              <a:buNone/>
            </a:pPr>
            <a:r>
              <a:rPr lang="en-US" sz="1800" dirty="0">
                <a:latin typeface="Calibri" panose="020F0502020204030204" pitchFamily="34" charset="0"/>
                <a:cs typeface="Arial" panose="020B0604020202020204" pitchFamily="34" charset="0"/>
              </a:rPr>
              <a:t>   - Lack of communication between RN and provider</a:t>
            </a:r>
          </a:p>
          <a:p>
            <a:endParaRPr lang="en-US" sz="1800" dirty="0">
              <a:latin typeface="Calibri" panose="020F0502020204030204" pitchFamily="34" charset="0"/>
              <a:cs typeface="Arial" panose="020B0604020202020204" pitchFamily="34" charset="0"/>
            </a:endParaRPr>
          </a:p>
          <a:p>
            <a:r>
              <a:rPr lang="en-US" sz="1800" u="sng" dirty="0">
                <a:solidFill>
                  <a:srgbClr val="F53009"/>
                </a:solidFill>
                <a:latin typeface="Calibri" panose="020F0502020204030204" pitchFamily="34" charset="0"/>
                <a:cs typeface="Arial" panose="020B0604020202020204" pitchFamily="34" charset="0"/>
              </a:rPr>
              <a:t>Potential solutions:</a:t>
            </a:r>
          </a:p>
          <a:p>
            <a:pPr marL="0" indent="0">
              <a:buNone/>
            </a:pPr>
            <a:r>
              <a:rPr lang="en-US" sz="1800" dirty="0">
                <a:latin typeface="Calibri" panose="020F0502020204030204" pitchFamily="34" charset="0"/>
                <a:cs typeface="Arial" panose="020B0604020202020204" pitchFamily="34" charset="0"/>
              </a:rPr>
              <a:t>   - Using Sepsis order set defaults antibiotics to STAT</a:t>
            </a:r>
          </a:p>
          <a:p>
            <a:pPr marL="0" indent="0">
              <a:buNone/>
            </a:pPr>
            <a:r>
              <a:rPr lang="en-US" sz="1800" dirty="0">
                <a:latin typeface="Calibri" panose="020F0502020204030204" pitchFamily="34" charset="0"/>
                <a:cs typeface="Arial" panose="020B0604020202020204" pitchFamily="34" charset="0"/>
              </a:rPr>
              <a:t>   - Order set with guideline based antibiotic choices. Common antibiotics used in sepsis are stocked in Pyxis</a:t>
            </a:r>
          </a:p>
          <a:p>
            <a:pPr marL="0" indent="0">
              <a:buNone/>
            </a:pPr>
            <a:r>
              <a:rPr lang="en-US" sz="1800" dirty="0">
                <a:latin typeface="Calibri" panose="020F0502020204030204" pitchFamily="34" charset="0"/>
                <a:cs typeface="Arial" panose="020B0604020202020204" pitchFamily="34" charset="0"/>
              </a:rPr>
              <a:t>   - Do not wait for &gt;45 min to obtain blood cultures. Antibiotics can save lives.</a:t>
            </a:r>
          </a:p>
          <a:p>
            <a:pPr marL="0" indent="0">
              <a:buNone/>
            </a:pPr>
            <a:r>
              <a:rPr lang="en-US" sz="1800" dirty="0">
                <a:latin typeface="Calibri" panose="020F0502020204030204" pitchFamily="34" charset="0"/>
                <a:cs typeface="Arial" panose="020B0604020202020204" pitchFamily="34" charset="0"/>
              </a:rPr>
              <a:t>   - If patient is not hypotensive, give Antibiotics ASAP</a:t>
            </a:r>
          </a:p>
          <a:p>
            <a:pPr marL="0" indent="0">
              <a:buNone/>
            </a:pPr>
            <a:r>
              <a:rPr lang="en-US" sz="1800" dirty="0">
                <a:latin typeface="Calibri" panose="020F0502020204030204" pitchFamily="34" charset="0"/>
                <a:cs typeface="Arial" panose="020B0604020202020204" pitchFamily="34" charset="0"/>
              </a:rPr>
              <a:t>   - Administer antibiotics prior to ICU transfer if possible</a:t>
            </a:r>
          </a:p>
          <a:p>
            <a:pPr marL="0" indent="0">
              <a:buNone/>
            </a:pPr>
            <a:r>
              <a:rPr lang="en-US" sz="1800" dirty="0">
                <a:latin typeface="Calibri" panose="020F0502020204030204" pitchFamily="34" charset="0"/>
                <a:cs typeface="Arial" panose="020B0604020202020204" pitchFamily="34" charset="0"/>
              </a:rPr>
              <a:t>   - Verbal communication between RN and providers is crucial</a:t>
            </a:r>
          </a:p>
          <a:p>
            <a:pPr marL="285750" indent="-285750">
              <a:buFontTx/>
              <a:buChar char="-"/>
            </a:pPr>
            <a:endParaRPr lang="en-US" sz="1800" u="sng"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38135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D7CA13F-D832-4C31-92CB-800459C2D86C}"/>
              </a:ext>
            </a:extLst>
          </p:cNvPr>
          <p:cNvSpPr>
            <a:spLocks noGrp="1"/>
          </p:cNvSpPr>
          <p:nvPr>
            <p:ph type="title"/>
          </p:nvPr>
        </p:nvSpPr>
        <p:spPr>
          <a:xfrm>
            <a:off x="3411170" y="76200"/>
            <a:ext cx="8229600" cy="1143000"/>
          </a:xfrm>
        </p:spPr>
        <p:txBody>
          <a:bodyPr>
            <a:normAutofit/>
          </a:bodyPr>
          <a:lstStyle/>
          <a:p>
            <a:r>
              <a:rPr lang="en-US" sz="3600" u="sng" dirty="0">
                <a:effectLst>
                  <a:outerShdw blurRad="38100" dist="38100" dir="2700000" algn="tl">
                    <a:srgbClr val="000000">
                      <a:alpha val="43137"/>
                    </a:srgbClr>
                  </a:outerShdw>
                </a:effectLst>
              </a:rPr>
              <a:t>What is happening at UMass?</a:t>
            </a:r>
            <a:endParaRPr lang="en-US" sz="3600" u="sng" dirty="0">
              <a:solidFill>
                <a:srgbClr val="0033CC"/>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C368EF4-2D04-4D94-A9DC-EAAA1E9E4F89}"/>
              </a:ext>
            </a:extLst>
          </p:cNvPr>
          <p:cNvSpPr>
            <a:spLocks noGrp="1"/>
          </p:cNvSpPr>
          <p:nvPr>
            <p:ph idx="1"/>
          </p:nvPr>
        </p:nvSpPr>
        <p:spPr>
          <a:xfrm>
            <a:off x="2105379" y="1213558"/>
            <a:ext cx="8229600" cy="5516563"/>
          </a:xfrm>
        </p:spPr>
        <p:txBody>
          <a:bodyPr>
            <a:normAutofit/>
          </a:bodyPr>
          <a:lstStyle/>
          <a:p>
            <a:r>
              <a:rPr lang="en-US" sz="1800" dirty="0">
                <a:latin typeface="Calibri" panose="020F0502020204030204" pitchFamily="34" charset="0"/>
                <a:cs typeface="Arial" panose="020B0604020202020204" pitchFamily="34" charset="0"/>
              </a:rPr>
              <a:t>Patient charts with ICD-10 diagnosis of Sepsis admitted to Hospital Medicine service from October- December 2017 were reviewed. </a:t>
            </a:r>
          </a:p>
          <a:p>
            <a:r>
              <a:rPr lang="en-US" sz="1800" dirty="0">
                <a:latin typeface="Calibri" panose="020F0502020204030204" pitchFamily="34" charset="0"/>
                <a:cs typeface="Arial" panose="020B0604020202020204" pitchFamily="34" charset="0"/>
              </a:rPr>
              <a:t>Out of 154 patients, 29 patients (19%) admitted for other conditions developed sepsis on acute care floor. </a:t>
            </a:r>
          </a:p>
          <a:p>
            <a:r>
              <a:rPr lang="en-US" sz="1800" dirty="0">
                <a:latin typeface="Calibri" panose="020F0502020204030204" pitchFamily="34" charset="0"/>
                <a:cs typeface="Arial" panose="020B0604020202020204" pitchFamily="34" charset="0"/>
              </a:rPr>
              <a:t>Median time to administration of antibiotics was compared to patients with sepsis in ED and ICU</a:t>
            </a:r>
          </a:p>
        </p:txBody>
      </p:sp>
      <p:pic>
        <p:nvPicPr>
          <p:cNvPr id="9" name="Picture 8">
            <a:extLst>
              <a:ext uri="{FF2B5EF4-FFF2-40B4-BE49-F238E27FC236}">
                <a16:creationId xmlns:a16="http://schemas.microsoft.com/office/drawing/2014/main" id="{4390FE29-78FB-44E9-8F93-6B3517596B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160" y="3410869"/>
            <a:ext cx="5196840" cy="3311824"/>
          </a:xfrm>
          <a:prstGeom prst="rect">
            <a:avLst/>
          </a:prstGeom>
        </p:spPr>
      </p:pic>
      <p:sp>
        <p:nvSpPr>
          <p:cNvPr id="2" name="TextBox 1">
            <a:extLst>
              <a:ext uri="{FF2B5EF4-FFF2-40B4-BE49-F238E27FC236}">
                <a16:creationId xmlns:a16="http://schemas.microsoft.com/office/drawing/2014/main" id="{E644248F-6176-4389-BBDB-941C54230F53}"/>
              </a:ext>
            </a:extLst>
          </p:cNvPr>
          <p:cNvSpPr txBox="1"/>
          <p:nvPr/>
        </p:nvSpPr>
        <p:spPr>
          <a:xfrm>
            <a:off x="4212078" y="4591801"/>
            <a:ext cx="1095983" cy="400110"/>
          </a:xfrm>
          <a:prstGeom prst="rect">
            <a:avLst/>
          </a:prstGeom>
          <a:noFill/>
        </p:spPr>
        <p:txBody>
          <a:bodyPr wrap="square" rtlCol="0">
            <a:spAutoFit/>
          </a:bodyPr>
          <a:lstStyle/>
          <a:p>
            <a:r>
              <a:rPr lang="en-US" sz="2000" b="1" dirty="0"/>
              <a:t>29 min </a:t>
            </a:r>
          </a:p>
        </p:txBody>
      </p:sp>
      <p:sp>
        <p:nvSpPr>
          <p:cNvPr id="7" name="TextBox 6">
            <a:extLst>
              <a:ext uri="{FF2B5EF4-FFF2-40B4-BE49-F238E27FC236}">
                <a16:creationId xmlns:a16="http://schemas.microsoft.com/office/drawing/2014/main" id="{057E60B6-B2C7-4B9B-8BF7-1B2E4C743E12}"/>
              </a:ext>
            </a:extLst>
          </p:cNvPr>
          <p:cNvSpPr txBox="1"/>
          <p:nvPr/>
        </p:nvSpPr>
        <p:spPr>
          <a:xfrm>
            <a:off x="5308061" y="4202693"/>
            <a:ext cx="1095983" cy="400110"/>
          </a:xfrm>
          <a:prstGeom prst="rect">
            <a:avLst/>
          </a:prstGeom>
          <a:noFill/>
        </p:spPr>
        <p:txBody>
          <a:bodyPr wrap="square" rtlCol="0">
            <a:spAutoFit/>
          </a:bodyPr>
          <a:lstStyle/>
          <a:p>
            <a:r>
              <a:rPr lang="en-US" sz="2000" b="1" dirty="0"/>
              <a:t>51 min</a:t>
            </a:r>
          </a:p>
        </p:txBody>
      </p:sp>
      <p:sp>
        <p:nvSpPr>
          <p:cNvPr id="8" name="TextBox 7">
            <a:extLst>
              <a:ext uri="{FF2B5EF4-FFF2-40B4-BE49-F238E27FC236}">
                <a16:creationId xmlns:a16="http://schemas.microsoft.com/office/drawing/2014/main" id="{7DEE00AE-E26F-4D61-984F-26991A97C66F}"/>
              </a:ext>
            </a:extLst>
          </p:cNvPr>
          <p:cNvSpPr txBox="1"/>
          <p:nvPr/>
        </p:nvSpPr>
        <p:spPr>
          <a:xfrm>
            <a:off x="6324600" y="3801895"/>
            <a:ext cx="1283404" cy="400110"/>
          </a:xfrm>
          <a:prstGeom prst="rect">
            <a:avLst/>
          </a:prstGeom>
          <a:noFill/>
        </p:spPr>
        <p:txBody>
          <a:bodyPr wrap="square" rtlCol="0">
            <a:spAutoFit/>
          </a:bodyPr>
          <a:lstStyle/>
          <a:p>
            <a:r>
              <a:rPr lang="en-US" sz="2000" b="1" dirty="0"/>
              <a:t>105 min</a:t>
            </a:r>
          </a:p>
        </p:txBody>
      </p:sp>
    </p:spTree>
    <p:extLst>
      <p:ext uri="{BB962C8B-B14F-4D97-AF65-F5344CB8AC3E}">
        <p14:creationId xmlns:p14="http://schemas.microsoft.com/office/powerpoint/2010/main" val="3068870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1624888-A81F-475B-A93D-BC41C5BBDF93}"/>
              </a:ext>
            </a:extLst>
          </p:cNvPr>
          <p:cNvSpPr/>
          <p:nvPr/>
        </p:nvSpPr>
        <p:spPr>
          <a:xfrm>
            <a:off x="5105400" y="228600"/>
            <a:ext cx="2133600" cy="4572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Provider recognizes sepsis</a:t>
            </a:r>
          </a:p>
        </p:txBody>
      </p:sp>
      <p:sp>
        <p:nvSpPr>
          <p:cNvPr id="11" name="Rectangle: Rounded Corners 10">
            <a:extLst>
              <a:ext uri="{FF2B5EF4-FFF2-40B4-BE49-F238E27FC236}">
                <a16:creationId xmlns:a16="http://schemas.microsoft.com/office/drawing/2014/main" id="{7B3056A5-168A-4786-B738-C758CB8DE563}"/>
              </a:ext>
            </a:extLst>
          </p:cNvPr>
          <p:cNvSpPr/>
          <p:nvPr/>
        </p:nvSpPr>
        <p:spPr>
          <a:xfrm>
            <a:off x="5398006" y="995230"/>
            <a:ext cx="1676400" cy="78458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Arial" panose="020B0604020202020204" pitchFamily="34" charset="0"/>
                <a:cs typeface="Arial" panose="020B0604020202020204" pitchFamily="34" charset="0"/>
              </a:rPr>
              <a:t>Antibiotics ordered routinely</a:t>
            </a:r>
          </a:p>
        </p:txBody>
      </p:sp>
      <p:sp>
        <p:nvSpPr>
          <p:cNvPr id="13" name="Rectangle: Rounded Corners 12">
            <a:extLst>
              <a:ext uri="{FF2B5EF4-FFF2-40B4-BE49-F238E27FC236}">
                <a16:creationId xmlns:a16="http://schemas.microsoft.com/office/drawing/2014/main" id="{DBBD6409-D382-41C6-B325-23F5775DAEB9}"/>
              </a:ext>
            </a:extLst>
          </p:cNvPr>
          <p:cNvSpPr/>
          <p:nvPr/>
        </p:nvSpPr>
        <p:spPr>
          <a:xfrm>
            <a:off x="2209801" y="1524000"/>
            <a:ext cx="1600199"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RN receives and acknowledges order</a:t>
            </a:r>
            <a:endParaRPr lang="en-US" sz="1050" dirty="0">
              <a:solidFill>
                <a:schemeClr val="bg1"/>
              </a:solidFill>
              <a:latin typeface="Arial Rounded MT Bold" panose="020F0704030504030204" pitchFamily="34" charset="0"/>
            </a:endParaRPr>
          </a:p>
        </p:txBody>
      </p:sp>
      <p:cxnSp>
        <p:nvCxnSpPr>
          <p:cNvPr id="6" name="Straight Arrow Connector 5">
            <a:extLst>
              <a:ext uri="{FF2B5EF4-FFF2-40B4-BE49-F238E27FC236}">
                <a16:creationId xmlns:a16="http://schemas.microsoft.com/office/drawing/2014/main" id="{0479A057-7AF3-4F02-842E-8D4FD4F8DE39}"/>
              </a:ext>
            </a:extLst>
          </p:cNvPr>
          <p:cNvCxnSpPr>
            <a:cxnSpLocks/>
          </p:cNvCxnSpPr>
          <p:nvPr/>
        </p:nvCxnSpPr>
        <p:spPr>
          <a:xfrm rot="240000">
            <a:off x="6183914" y="685801"/>
            <a:ext cx="22746" cy="33664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60" name="Straight Connector 59">
            <a:extLst>
              <a:ext uri="{FF2B5EF4-FFF2-40B4-BE49-F238E27FC236}">
                <a16:creationId xmlns:a16="http://schemas.microsoft.com/office/drawing/2014/main" id="{573DDE32-13D5-49AF-BD44-43768E3031DE}"/>
              </a:ext>
            </a:extLst>
          </p:cNvPr>
          <p:cNvCxnSpPr>
            <a:cxnSpLocks/>
          </p:cNvCxnSpPr>
          <p:nvPr/>
        </p:nvCxnSpPr>
        <p:spPr>
          <a:xfrm>
            <a:off x="7086600" y="1271462"/>
            <a:ext cx="2095500" cy="0"/>
          </a:xfrm>
          <a:prstGeom prst="line">
            <a:avLst/>
          </a:prstGeom>
          <a:ln/>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34A3A0F2-6D48-423D-8171-33122A5BE59D}"/>
              </a:ext>
            </a:extLst>
          </p:cNvPr>
          <p:cNvCxnSpPr>
            <a:cxnSpLocks/>
          </p:cNvCxnSpPr>
          <p:nvPr/>
        </p:nvCxnSpPr>
        <p:spPr>
          <a:xfrm flipH="1">
            <a:off x="3048000" y="1251045"/>
            <a:ext cx="2339340" cy="0"/>
          </a:xfrm>
          <a:prstGeom prst="line">
            <a:avLst/>
          </a:prstGeom>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039B07FB-2CF2-42D3-BE5C-33175EDC5F1D}"/>
              </a:ext>
            </a:extLst>
          </p:cNvPr>
          <p:cNvCxnSpPr>
            <a:cxnSpLocks/>
          </p:cNvCxnSpPr>
          <p:nvPr/>
        </p:nvCxnSpPr>
        <p:spPr>
          <a:xfrm>
            <a:off x="2537459" y="163204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0B15B4D-5027-46E0-8D24-21EF38D56840}"/>
              </a:ext>
            </a:extLst>
          </p:cNvPr>
          <p:cNvSpPr txBox="1"/>
          <p:nvPr/>
        </p:nvSpPr>
        <p:spPr>
          <a:xfrm>
            <a:off x="6898529" y="941300"/>
            <a:ext cx="2663757" cy="338554"/>
          </a:xfrm>
          <a:prstGeom prst="rect">
            <a:avLst/>
          </a:prstGeom>
          <a:noFill/>
        </p:spPr>
        <p:txBody>
          <a:bodyPr wrap="square" rtlCol="0">
            <a:spAutoFit/>
          </a:bodyPr>
          <a:lstStyle/>
          <a:p>
            <a:r>
              <a:rPr lang="en-US" sz="1600" dirty="0">
                <a:solidFill>
                  <a:srgbClr val="FF0000"/>
                </a:solidFill>
              </a:rPr>
              <a:t>        Pharmacy workflow</a:t>
            </a:r>
          </a:p>
        </p:txBody>
      </p:sp>
      <p:sp>
        <p:nvSpPr>
          <p:cNvPr id="49" name="TextBox 48">
            <a:extLst>
              <a:ext uri="{FF2B5EF4-FFF2-40B4-BE49-F238E27FC236}">
                <a16:creationId xmlns:a16="http://schemas.microsoft.com/office/drawing/2014/main" id="{458A32B3-EB90-48F2-8347-67DC0BE78772}"/>
              </a:ext>
            </a:extLst>
          </p:cNvPr>
          <p:cNvSpPr txBox="1"/>
          <p:nvPr/>
        </p:nvSpPr>
        <p:spPr>
          <a:xfrm>
            <a:off x="2827019" y="915433"/>
            <a:ext cx="2354582" cy="338554"/>
          </a:xfrm>
          <a:prstGeom prst="rect">
            <a:avLst/>
          </a:prstGeom>
          <a:noFill/>
        </p:spPr>
        <p:txBody>
          <a:bodyPr wrap="square" rtlCol="0">
            <a:spAutoFit/>
          </a:bodyPr>
          <a:lstStyle/>
          <a:p>
            <a:r>
              <a:rPr lang="en-US" sz="1600" dirty="0"/>
              <a:t>        </a:t>
            </a:r>
            <a:r>
              <a:rPr lang="en-US" sz="1600" dirty="0">
                <a:solidFill>
                  <a:srgbClr val="FF0000"/>
                </a:solidFill>
              </a:rPr>
              <a:t>Nursing workflow</a:t>
            </a:r>
          </a:p>
        </p:txBody>
      </p:sp>
      <p:sp>
        <p:nvSpPr>
          <p:cNvPr id="46" name="Rectangle: Rounded Corners 45">
            <a:extLst>
              <a:ext uri="{FF2B5EF4-FFF2-40B4-BE49-F238E27FC236}">
                <a16:creationId xmlns:a16="http://schemas.microsoft.com/office/drawing/2014/main" id="{B7B49BCF-2B24-4D60-ADD4-F75DA6155854}"/>
              </a:ext>
            </a:extLst>
          </p:cNvPr>
          <p:cNvSpPr/>
          <p:nvPr/>
        </p:nvSpPr>
        <p:spPr>
          <a:xfrm>
            <a:off x="2247900" y="2833551"/>
            <a:ext cx="1600200" cy="371964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latin typeface="Arial Rounded MT Bold" panose="020F0704030504030204" pitchFamily="34" charset="0"/>
            </a:endParaRPr>
          </a:p>
        </p:txBody>
      </p:sp>
      <p:sp>
        <p:nvSpPr>
          <p:cNvPr id="8" name="TextBox 7">
            <a:extLst>
              <a:ext uri="{FF2B5EF4-FFF2-40B4-BE49-F238E27FC236}">
                <a16:creationId xmlns:a16="http://schemas.microsoft.com/office/drawing/2014/main" id="{770BDA94-0959-4B9A-9E75-008BFC6AB64B}"/>
              </a:ext>
            </a:extLst>
          </p:cNvPr>
          <p:cNvSpPr txBox="1"/>
          <p:nvPr/>
        </p:nvSpPr>
        <p:spPr>
          <a:xfrm>
            <a:off x="2219990" y="2884944"/>
            <a:ext cx="1513810" cy="3493264"/>
          </a:xfrm>
          <a:prstGeom prst="rect">
            <a:avLst/>
          </a:prstGeom>
          <a:noFill/>
        </p:spPr>
        <p:txBody>
          <a:bodyPr wrap="square" rtlCol="0">
            <a:spAutoFit/>
          </a:bodyPr>
          <a:lstStyle/>
          <a:p>
            <a:pPr marL="285750" indent="-285750">
              <a:buFont typeface="Wingdings" panose="05000000000000000000" pitchFamily="2" charset="2"/>
              <a:buChar char="§"/>
            </a:pPr>
            <a:r>
              <a:rPr lang="en-US" sz="1300" dirty="0">
                <a:latin typeface="Arial" panose="020B0604020202020204" pitchFamily="34" charset="0"/>
                <a:cs typeface="Arial" panose="020B0604020202020204" pitchFamily="34" charset="0"/>
              </a:rPr>
              <a:t>Establishes IV access</a:t>
            </a:r>
          </a:p>
          <a:p>
            <a:pPr marL="285750" indent="-285750">
              <a:buFontTx/>
              <a:buChar char="-"/>
            </a:pPr>
            <a:endParaRPr lang="en-US" sz="13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300" dirty="0">
                <a:latin typeface="Arial" panose="020B0604020202020204" pitchFamily="34" charset="0"/>
                <a:cs typeface="Arial" panose="020B0604020202020204" pitchFamily="34" charset="0"/>
              </a:rPr>
              <a:t>Awaits blood cultures before starting Abx</a:t>
            </a:r>
          </a:p>
          <a:p>
            <a:pPr marL="285750" indent="-285750">
              <a:buFontTx/>
              <a:buChar char="-"/>
            </a:pPr>
            <a:endParaRPr lang="en-US" sz="13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300" dirty="0">
                <a:latin typeface="Arial" panose="020B0604020202020204" pitchFamily="34" charset="0"/>
                <a:cs typeface="Arial" panose="020B0604020202020204" pitchFamily="34" charset="0"/>
              </a:rPr>
              <a:t>Orders IV Module in EPIC to administer Antibiotic (</a:t>
            </a:r>
            <a:r>
              <a:rPr lang="en-US" sz="1300" u="sng" dirty="0">
                <a:latin typeface="Arial" panose="020B0604020202020204" pitchFamily="34" charset="0"/>
                <a:cs typeface="Arial" panose="020B0604020202020204" pitchFamily="34" charset="0"/>
              </a:rPr>
              <a:t>routine order takes 10-30 minutes to arrive</a:t>
            </a:r>
            <a:r>
              <a:rPr lang="en-US" sz="1300" dirty="0">
                <a:latin typeface="Arial" panose="020B0604020202020204" pitchFamily="34" charset="0"/>
                <a:cs typeface="Arial" panose="020B0604020202020204" pitchFamily="34" charset="0"/>
              </a:rPr>
              <a:t>)</a:t>
            </a:r>
          </a:p>
        </p:txBody>
      </p:sp>
      <p:cxnSp>
        <p:nvCxnSpPr>
          <p:cNvPr id="50" name="Straight Arrow Connector 49">
            <a:extLst>
              <a:ext uri="{FF2B5EF4-FFF2-40B4-BE49-F238E27FC236}">
                <a16:creationId xmlns:a16="http://schemas.microsoft.com/office/drawing/2014/main" id="{EC347DEE-C68C-41A3-ACE7-5DE95F3C7A8A}"/>
              </a:ext>
            </a:extLst>
          </p:cNvPr>
          <p:cNvCxnSpPr>
            <a:cxnSpLocks/>
          </p:cNvCxnSpPr>
          <p:nvPr/>
        </p:nvCxnSpPr>
        <p:spPr>
          <a:xfrm>
            <a:off x="3071483" y="2426208"/>
            <a:ext cx="0" cy="393192"/>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2745390D-CE54-4BAB-9D7F-AD9B6B83F150}"/>
              </a:ext>
            </a:extLst>
          </p:cNvPr>
          <p:cNvCxnSpPr>
            <a:cxnSpLocks/>
          </p:cNvCxnSpPr>
          <p:nvPr/>
        </p:nvCxnSpPr>
        <p:spPr>
          <a:xfrm>
            <a:off x="3050888" y="1251046"/>
            <a:ext cx="0" cy="27295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54" name="Rectangle: Rounded Corners 53">
            <a:extLst>
              <a:ext uri="{FF2B5EF4-FFF2-40B4-BE49-F238E27FC236}">
                <a16:creationId xmlns:a16="http://schemas.microsoft.com/office/drawing/2014/main" id="{380841F8-A7E9-4D8A-A1A9-49D5C4D4F39C}"/>
              </a:ext>
            </a:extLst>
          </p:cNvPr>
          <p:cNvSpPr/>
          <p:nvPr/>
        </p:nvSpPr>
        <p:spPr>
          <a:xfrm>
            <a:off x="5410201" y="2720616"/>
            <a:ext cx="1676400" cy="784584"/>
          </a:xfrm>
          <a:prstGeom prst="roundRect">
            <a:avLst/>
          </a:prstGeom>
          <a:solidFill>
            <a:srgbClr val="00B05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Antibiotics administered to patient</a:t>
            </a:r>
          </a:p>
        </p:txBody>
      </p:sp>
      <p:sp>
        <p:nvSpPr>
          <p:cNvPr id="55" name="Rectangle: Rounded Corners 54">
            <a:extLst>
              <a:ext uri="{FF2B5EF4-FFF2-40B4-BE49-F238E27FC236}">
                <a16:creationId xmlns:a16="http://schemas.microsoft.com/office/drawing/2014/main" id="{1C991A3E-4B67-4237-BA75-5B94351FD06D}"/>
              </a:ext>
            </a:extLst>
          </p:cNvPr>
          <p:cNvSpPr/>
          <p:nvPr/>
        </p:nvSpPr>
        <p:spPr>
          <a:xfrm>
            <a:off x="8382000" y="1524000"/>
            <a:ext cx="16002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Order goes in pharmacy verification queue</a:t>
            </a:r>
            <a:endParaRPr lang="en-US" sz="1400" dirty="0">
              <a:solidFill>
                <a:schemeClr val="bg1"/>
              </a:solidFill>
              <a:latin typeface="Arial Rounded MT Bold" panose="020F0704030504030204" pitchFamily="34" charset="0"/>
            </a:endParaRPr>
          </a:p>
        </p:txBody>
      </p:sp>
      <p:cxnSp>
        <p:nvCxnSpPr>
          <p:cNvPr id="57" name="Straight Arrow Connector 56">
            <a:extLst>
              <a:ext uri="{FF2B5EF4-FFF2-40B4-BE49-F238E27FC236}">
                <a16:creationId xmlns:a16="http://schemas.microsoft.com/office/drawing/2014/main" id="{C0138CA4-7150-476F-BA37-EB9895E318F2}"/>
              </a:ext>
            </a:extLst>
          </p:cNvPr>
          <p:cNvCxnSpPr>
            <a:cxnSpLocks/>
          </p:cNvCxnSpPr>
          <p:nvPr/>
        </p:nvCxnSpPr>
        <p:spPr>
          <a:xfrm>
            <a:off x="9182100" y="1257113"/>
            <a:ext cx="0" cy="27295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58" name="Rectangle: Rounded Corners 57">
            <a:extLst>
              <a:ext uri="{FF2B5EF4-FFF2-40B4-BE49-F238E27FC236}">
                <a16:creationId xmlns:a16="http://schemas.microsoft.com/office/drawing/2014/main" id="{B22A580B-822C-430C-810F-4EED94AD744D}"/>
              </a:ext>
            </a:extLst>
          </p:cNvPr>
          <p:cNvSpPr/>
          <p:nvPr/>
        </p:nvSpPr>
        <p:spPr>
          <a:xfrm>
            <a:off x="8382000" y="2667000"/>
            <a:ext cx="16002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Antibiotic verified by pharmacist </a:t>
            </a:r>
            <a:endParaRPr lang="en-US" sz="1050" dirty="0">
              <a:solidFill>
                <a:schemeClr val="bg1"/>
              </a:solidFill>
              <a:latin typeface="Arial Rounded MT Bold" panose="020F0704030504030204" pitchFamily="34" charset="0"/>
            </a:endParaRPr>
          </a:p>
        </p:txBody>
      </p:sp>
      <p:sp>
        <p:nvSpPr>
          <p:cNvPr id="59" name="Rectangle: Rounded Corners 58">
            <a:extLst>
              <a:ext uri="{FF2B5EF4-FFF2-40B4-BE49-F238E27FC236}">
                <a16:creationId xmlns:a16="http://schemas.microsoft.com/office/drawing/2014/main" id="{149E2D4C-E576-486D-9398-C21277B68F2E}"/>
              </a:ext>
            </a:extLst>
          </p:cNvPr>
          <p:cNvSpPr/>
          <p:nvPr/>
        </p:nvSpPr>
        <p:spPr>
          <a:xfrm>
            <a:off x="8382000" y="3886200"/>
            <a:ext cx="16002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Antibiotic is  dispensed  </a:t>
            </a:r>
            <a:r>
              <a:rPr lang="en-US" sz="1400" u="sng" dirty="0">
                <a:solidFill>
                  <a:schemeClr val="tx1"/>
                </a:solidFill>
                <a:latin typeface="Arial" panose="020B0604020202020204" pitchFamily="34" charset="0"/>
                <a:cs typeface="Arial" panose="020B0604020202020204" pitchFamily="34" charset="0"/>
              </a:rPr>
              <a:t>within 90 minutes</a:t>
            </a:r>
            <a:endParaRPr lang="en-US" sz="1050" u="sng" dirty="0">
              <a:solidFill>
                <a:schemeClr val="bg1"/>
              </a:solidFill>
              <a:latin typeface="Arial Rounded MT Bold" panose="020F0704030504030204" pitchFamily="34" charset="0"/>
            </a:endParaRPr>
          </a:p>
        </p:txBody>
      </p:sp>
      <p:sp>
        <p:nvSpPr>
          <p:cNvPr id="61" name="Rectangle: Rounded Corners 60">
            <a:extLst>
              <a:ext uri="{FF2B5EF4-FFF2-40B4-BE49-F238E27FC236}">
                <a16:creationId xmlns:a16="http://schemas.microsoft.com/office/drawing/2014/main" id="{F9B46B07-BC8E-4EE3-A395-F181CA678F7E}"/>
              </a:ext>
            </a:extLst>
          </p:cNvPr>
          <p:cNvSpPr/>
          <p:nvPr/>
        </p:nvSpPr>
        <p:spPr>
          <a:xfrm>
            <a:off x="5486401" y="3886200"/>
            <a:ext cx="1600199"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RN gets Antibiotic</a:t>
            </a:r>
            <a:endParaRPr lang="en-US" sz="1050" dirty="0">
              <a:solidFill>
                <a:schemeClr val="bg1"/>
              </a:solidFill>
              <a:latin typeface="Arial Rounded MT Bold" panose="020F0704030504030204" pitchFamily="34" charset="0"/>
            </a:endParaRPr>
          </a:p>
        </p:txBody>
      </p:sp>
      <p:sp>
        <p:nvSpPr>
          <p:cNvPr id="62" name="Rectangle: Rounded Corners 61">
            <a:extLst>
              <a:ext uri="{FF2B5EF4-FFF2-40B4-BE49-F238E27FC236}">
                <a16:creationId xmlns:a16="http://schemas.microsoft.com/office/drawing/2014/main" id="{E6F46FC9-2E3D-4C5C-A276-D2B1EB00D8BC}"/>
              </a:ext>
            </a:extLst>
          </p:cNvPr>
          <p:cNvSpPr/>
          <p:nvPr/>
        </p:nvSpPr>
        <p:spPr>
          <a:xfrm>
            <a:off x="7391400" y="5105400"/>
            <a:ext cx="25908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400" dirty="0">
                <a:solidFill>
                  <a:schemeClr val="tx1"/>
                </a:solidFill>
                <a:latin typeface="Arial" panose="020B0604020202020204" pitchFamily="34" charset="0"/>
                <a:cs typeface="Arial" panose="020B0604020202020204" pitchFamily="34" charset="0"/>
              </a:rPr>
              <a:t>Abx available in Pyxis</a:t>
            </a:r>
          </a:p>
          <a:p>
            <a:pPr marL="171450" indent="-171450">
              <a:buFont typeface="Wingdings" panose="05000000000000000000" pitchFamily="2" charset="2"/>
              <a:buChar char="§"/>
            </a:pPr>
            <a:r>
              <a:rPr lang="en-US" sz="1400" dirty="0">
                <a:solidFill>
                  <a:schemeClr val="tx1"/>
                </a:solidFill>
                <a:latin typeface="Arial" panose="020B0604020202020204" pitchFamily="34" charset="0"/>
                <a:cs typeface="Arial" panose="020B0604020202020204" pitchFamily="34" charset="0"/>
              </a:rPr>
              <a:t>Tech runs it up to the floor</a:t>
            </a:r>
          </a:p>
          <a:p>
            <a:pPr marL="171450" indent="-171450">
              <a:buFont typeface="Wingdings" panose="05000000000000000000" pitchFamily="2" charset="2"/>
              <a:buChar char="§"/>
            </a:pPr>
            <a:r>
              <a:rPr lang="en-US" sz="1400" dirty="0">
                <a:solidFill>
                  <a:schemeClr val="tx1"/>
                </a:solidFill>
                <a:latin typeface="Arial" panose="020B0604020202020204" pitchFamily="34" charset="0"/>
                <a:cs typeface="Arial" panose="020B0604020202020204" pitchFamily="34" charset="0"/>
              </a:rPr>
              <a:t>Abx tubed up to the floor</a:t>
            </a:r>
            <a:endParaRPr lang="en-US" sz="1050" dirty="0">
              <a:solidFill>
                <a:schemeClr val="bg1"/>
              </a:solidFill>
              <a:latin typeface="Arial Rounded MT Bold" panose="020F0704030504030204" pitchFamily="34" charset="0"/>
            </a:endParaRPr>
          </a:p>
        </p:txBody>
      </p:sp>
      <p:cxnSp>
        <p:nvCxnSpPr>
          <p:cNvPr id="64" name="Straight Arrow Connector 63">
            <a:extLst>
              <a:ext uri="{FF2B5EF4-FFF2-40B4-BE49-F238E27FC236}">
                <a16:creationId xmlns:a16="http://schemas.microsoft.com/office/drawing/2014/main" id="{14EF9FD3-594E-4930-8857-CF8E78ABCC57}"/>
              </a:ext>
            </a:extLst>
          </p:cNvPr>
          <p:cNvCxnSpPr>
            <a:cxnSpLocks/>
          </p:cNvCxnSpPr>
          <p:nvPr/>
        </p:nvCxnSpPr>
        <p:spPr>
          <a:xfrm>
            <a:off x="9144000" y="2438400"/>
            <a:ext cx="0" cy="22860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69" name="Straight Arrow Connector 68">
            <a:extLst>
              <a:ext uri="{FF2B5EF4-FFF2-40B4-BE49-F238E27FC236}">
                <a16:creationId xmlns:a16="http://schemas.microsoft.com/office/drawing/2014/main" id="{21255387-2728-4240-9787-05216769489A}"/>
              </a:ext>
            </a:extLst>
          </p:cNvPr>
          <p:cNvCxnSpPr>
            <a:cxnSpLocks/>
          </p:cNvCxnSpPr>
          <p:nvPr/>
        </p:nvCxnSpPr>
        <p:spPr>
          <a:xfrm rot="420000">
            <a:off x="9105900" y="3581400"/>
            <a:ext cx="38100" cy="30480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72" name="Straight Arrow Connector 71">
            <a:extLst>
              <a:ext uri="{FF2B5EF4-FFF2-40B4-BE49-F238E27FC236}">
                <a16:creationId xmlns:a16="http://schemas.microsoft.com/office/drawing/2014/main" id="{EAA2E5C8-A87A-49C3-8B33-AB6C4B8DCD3E}"/>
              </a:ext>
            </a:extLst>
          </p:cNvPr>
          <p:cNvCxnSpPr>
            <a:cxnSpLocks/>
          </p:cNvCxnSpPr>
          <p:nvPr/>
        </p:nvCxnSpPr>
        <p:spPr>
          <a:xfrm rot="420000">
            <a:off x="9090074" y="4801757"/>
            <a:ext cx="38100" cy="30480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73" name="Straight Arrow Connector 72">
            <a:extLst>
              <a:ext uri="{FF2B5EF4-FFF2-40B4-BE49-F238E27FC236}">
                <a16:creationId xmlns:a16="http://schemas.microsoft.com/office/drawing/2014/main" id="{56F70D4F-DCA8-4DD7-9432-FFE99742A1CD}"/>
              </a:ext>
            </a:extLst>
          </p:cNvPr>
          <p:cNvCxnSpPr>
            <a:cxnSpLocks/>
          </p:cNvCxnSpPr>
          <p:nvPr/>
        </p:nvCxnSpPr>
        <p:spPr>
          <a:xfrm rot="11160000">
            <a:off x="6271784" y="3521853"/>
            <a:ext cx="38100" cy="36576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D5DE986C-05A5-4999-BA15-FCA98A0315ED}"/>
              </a:ext>
            </a:extLst>
          </p:cNvPr>
          <p:cNvCxnSpPr>
            <a:cxnSpLocks/>
          </p:cNvCxnSpPr>
          <p:nvPr/>
        </p:nvCxnSpPr>
        <p:spPr>
          <a:xfrm>
            <a:off x="6266688" y="5562600"/>
            <a:ext cx="1124712" cy="0"/>
          </a:xfrm>
          <a:prstGeom prst="line">
            <a:avLst/>
          </a:prstGeom>
          <a:ln/>
        </p:spPr>
        <p:style>
          <a:lnRef idx="2">
            <a:schemeClr val="dk1"/>
          </a:lnRef>
          <a:fillRef idx="0">
            <a:schemeClr val="dk1"/>
          </a:fillRef>
          <a:effectRef idx="1">
            <a:schemeClr val="dk1"/>
          </a:effectRef>
          <a:fontRef idx="minor">
            <a:schemeClr val="tx1"/>
          </a:fontRef>
        </p:style>
      </p:cxnSp>
      <p:cxnSp>
        <p:nvCxnSpPr>
          <p:cNvPr id="75" name="Straight Arrow Connector 74">
            <a:extLst>
              <a:ext uri="{FF2B5EF4-FFF2-40B4-BE49-F238E27FC236}">
                <a16:creationId xmlns:a16="http://schemas.microsoft.com/office/drawing/2014/main" id="{3E0F4A20-C4FC-4C68-9AA3-36700260F6E4}"/>
              </a:ext>
            </a:extLst>
          </p:cNvPr>
          <p:cNvCxnSpPr>
            <a:cxnSpLocks/>
          </p:cNvCxnSpPr>
          <p:nvPr/>
        </p:nvCxnSpPr>
        <p:spPr>
          <a:xfrm rot="10980000">
            <a:off x="6267517" y="4817830"/>
            <a:ext cx="38100" cy="73152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80" name="Right Bracket 79">
            <a:extLst>
              <a:ext uri="{FF2B5EF4-FFF2-40B4-BE49-F238E27FC236}">
                <a16:creationId xmlns:a16="http://schemas.microsoft.com/office/drawing/2014/main" id="{76452A1F-EA56-4F26-8EF4-EF0D23A465C6}"/>
              </a:ext>
            </a:extLst>
          </p:cNvPr>
          <p:cNvSpPr/>
          <p:nvPr/>
        </p:nvSpPr>
        <p:spPr>
          <a:xfrm>
            <a:off x="10213848" y="1219200"/>
            <a:ext cx="149349" cy="5029200"/>
          </a:xfrm>
          <a:prstGeom prst="rightBracket">
            <a:avLst/>
          </a:prstGeom>
          <a:solidFill>
            <a:schemeClr val="bg1"/>
          </a:solidFill>
          <a:ln w="28575" cap="flat" cmpd="sng" algn="ctr">
            <a:solidFill>
              <a:srgbClr val="C00000"/>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81" name="TextBox 80">
            <a:extLst>
              <a:ext uri="{FF2B5EF4-FFF2-40B4-BE49-F238E27FC236}">
                <a16:creationId xmlns:a16="http://schemas.microsoft.com/office/drawing/2014/main" id="{95CD2B45-875C-4262-9103-DBDFC9D7C30B}"/>
              </a:ext>
            </a:extLst>
          </p:cNvPr>
          <p:cNvSpPr txBox="1"/>
          <p:nvPr/>
        </p:nvSpPr>
        <p:spPr>
          <a:xfrm>
            <a:off x="10283046" y="1807030"/>
            <a:ext cx="513410" cy="4212771"/>
          </a:xfrm>
          <a:prstGeom prst="rect">
            <a:avLst/>
          </a:prstGeom>
          <a:noFill/>
        </p:spPr>
        <p:txBody>
          <a:bodyPr vert="wordArtVert" wrap="square" rtlCol="0">
            <a:spAutoFit/>
          </a:bodyPr>
          <a:lstStyle/>
          <a:p>
            <a:r>
              <a:rPr lang="en-US" dirty="0"/>
              <a:t>90 minutes+</a:t>
            </a:r>
          </a:p>
        </p:txBody>
      </p:sp>
      <p:pic>
        <p:nvPicPr>
          <p:cNvPr id="5" name="Picture 4">
            <a:extLst>
              <a:ext uri="{FF2B5EF4-FFF2-40B4-BE49-F238E27FC236}">
                <a16:creationId xmlns:a16="http://schemas.microsoft.com/office/drawing/2014/main" id="{A9358D3D-4A88-486A-8047-4C9FFEBD5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5054600"/>
            <a:ext cx="2133600" cy="1422400"/>
          </a:xfrm>
          <a:prstGeom prst="rect">
            <a:avLst/>
          </a:prstGeom>
        </p:spPr>
      </p:pic>
    </p:spTree>
    <p:extLst>
      <p:ext uri="{BB962C8B-B14F-4D97-AF65-F5344CB8AC3E}">
        <p14:creationId xmlns:p14="http://schemas.microsoft.com/office/powerpoint/2010/main" val="221147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1000"/>
                                        <p:tgtEl>
                                          <p:spTgt spid="81"/>
                                        </p:tgtEl>
                                      </p:cBhvr>
                                    </p:animEffect>
                                    <p:anim calcmode="lin" valueType="num">
                                      <p:cBhvr>
                                        <p:cTn id="18" dur="1000" fill="hold"/>
                                        <p:tgtEl>
                                          <p:spTgt spid="81"/>
                                        </p:tgtEl>
                                        <p:attrNameLst>
                                          <p:attrName>ppt_x</p:attrName>
                                        </p:attrNameLst>
                                      </p:cBhvr>
                                      <p:tavLst>
                                        <p:tav tm="0">
                                          <p:val>
                                            <p:strVal val="#ppt_x"/>
                                          </p:val>
                                        </p:tav>
                                        <p:tav tm="100000">
                                          <p:val>
                                            <p:strVal val="#ppt_x"/>
                                          </p:val>
                                        </p:tav>
                                      </p:tavLst>
                                    </p:anim>
                                    <p:anim calcmode="lin" valueType="num">
                                      <p:cBhvr>
                                        <p:cTn id="1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1624888-A81F-475B-A93D-BC41C5BBDF93}"/>
              </a:ext>
            </a:extLst>
          </p:cNvPr>
          <p:cNvSpPr/>
          <p:nvPr/>
        </p:nvSpPr>
        <p:spPr>
          <a:xfrm>
            <a:off x="5105400" y="228600"/>
            <a:ext cx="2133600" cy="4572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Provider recognizes sepsis</a:t>
            </a:r>
          </a:p>
        </p:txBody>
      </p:sp>
      <p:sp>
        <p:nvSpPr>
          <p:cNvPr id="11" name="Rectangle: Rounded Corners 10">
            <a:extLst>
              <a:ext uri="{FF2B5EF4-FFF2-40B4-BE49-F238E27FC236}">
                <a16:creationId xmlns:a16="http://schemas.microsoft.com/office/drawing/2014/main" id="{7B3056A5-168A-4786-B738-C758CB8DE563}"/>
              </a:ext>
            </a:extLst>
          </p:cNvPr>
          <p:cNvSpPr/>
          <p:nvPr/>
        </p:nvSpPr>
        <p:spPr>
          <a:xfrm>
            <a:off x="5398006" y="995230"/>
            <a:ext cx="1676400" cy="8117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Arial" panose="020B0604020202020204" pitchFamily="34" charset="0"/>
                <a:cs typeface="Arial" panose="020B0604020202020204" pitchFamily="34" charset="0"/>
              </a:rPr>
              <a:t>Antibiotics ordered STAT</a:t>
            </a:r>
          </a:p>
        </p:txBody>
      </p:sp>
      <p:sp>
        <p:nvSpPr>
          <p:cNvPr id="13" name="Rectangle: Rounded Corners 12">
            <a:extLst>
              <a:ext uri="{FF2B5EF4-FFF2-40B4-BE49-F238E27FC236}">
                <a16:creationId xmlns:a16="http://schemas.microsoft.com/office/drawing/2014/main" id="{DBBD6409-D382-41C6-B325-23F5775DAEB9}"/>
              </a:ext>
            </a:extLst>
          </p:cNvPr>
          <p:cNvSpPr/>
          <p:nvPr/>
        </p:nvSpPr>
        <p:spPr>
          <a:xfrm>
            <a:off x="2209801" y="1524000"/>
            <a:ext cx="1600199"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RN receives and acknowledges order</a:t>
            </a:r>
            <a:endParaRPr lang="en-US" sz="1050" dirty="0">
              <a:solidFill>
                <a:schemeClr val="bg1"/>
              </a:solidFill>
              <a:latin typeface="Arial Rounded MT Bold" panose="020F0704030504030204" pitchFamily="34" charset="0"/>
            </a:endParaRPr>
          </a:p>
        </p:txBody>
      </p:sp>
      <p:cxnSp>
        <p:nvCxnSpPr>
          <p:cNvPr id="6" name="Straight Arrow Connector 5">
            <a:extLst>
              <a:ext uri="{FF2B5EF4-FFF2-40B4-BE49-F238E27FC236}">
                <a16:creationId xmlns:a16="http://schemas.microsoft.com/office/drawing/2014/main" id="{0479A057-7AF3-4F02-842E-8D4FD4F8DE39}"/>
              </a:ext>
            </a:extLst>
          </p:cNvPr>
          <p:cNvCxnSpPr>
            <a:cxnSpLocks/>
          </p:cNvCxnSpPr>
          <p:nvPr/>
        </p:nvCxnSpPr>
        <p:spPr>
          <a:xfrm rot="240000">
            <a:off x="6183914" y="685801"/>
            <a:ext cx="22746" cy="33664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60" name="Straight Connector 59">
            <a:extLst>
              <a:ext uri="{FF2B5EF4-FFF2-40B4-BE49-F238E27FC236}">
                <a16:creationId xmlns:a16="http://schemas.microsoft.com/office/drawing/2014/main" id="{573DDE32-13D5-49AF-BD44-43768E3031DE}"/>
              </a:ext>
            </a:extLst>
          </p:cNvPr>
          <p:cNvCxnSpPr>
            <a:cxnSpLocks/>
          </p:cNvCxnSpPr>
          <p:nvPr/>
        </p:nvCxnSpPr>
        <p:spPr>
          <a:xfrm>
            <a:off x="7086600" y="1271462"/>
            <a:ext cx="2095500" cy="0"/>
          </a:xfrm>
          <a:prstGeom prst="line">
            <a:avLst/>
          </a:prstGeom>
          <a:ln/>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34A3A0F2-6D48-423D-8171-33122A5BE59D}"/>
              </a:ext>
            </a:extLst>
          </p:cNvPr>
          <p:cNvCxnSpPr>
            <a:cxnSpLocks/>
          </p:cNvCxnSpPr>
          <p:nvPr/>
        </p:nvCxnSpPr>
        <p:spPr>
          <a:xfrm flipH="1">
            <a:off x="3048000" y="1251045"/>
            <a:ext cx="2339340" cy="0"/>
          </a:xfrm>
          <a:prstGeom prst="line">
            <a:avLst/>
          </a:prstGeom>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039B07FB-2CF2-42D3-BE5C-33175EDC5F1D}"/>
              </a:ext>
            </a:extLst>
          </p:cNvPr>
          <p:cNvCxnSpPr>
            <a:cxnSpLocks/>
          </p:cNvCxnSpPr>
          <p:nvPr/>
        </p:nvCxnSpPr>
        <p:spPr>
          <a:xfrm>
            <a:off x="2537459" y="163204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0B15B4D-5027-46E0-8D24-21EF38D56840}"/>
              </a:ext>
            </a:extLst>
          </p:cNvPr>
          <p:cNvSpPr txBox="1"/>
          <p:nvPr/>
        </p:nvSpPr>
        <p:spPr>
          <a:xfrm>
            <a:off x="6747751" y="970485"/>
            <a:ext cx="2803959" cy="307777"/>
          </a:xfrm>
          <a:prstGeom prst="rect">
            <a:avLst/>
          </a:prstGeom>
          <a:noFill/>
        </p:spPr>
        <p:txBody>
          <a:bodyPr wrap="square" rtlCol="0">
            <a:spAutoFit/>
          </a:bodyPr>
          <a:lstStyle/>
          <a:p>
            <a:r>
              <a:rPr lang="en-US" sz="1400" dirty="0"/>
              <a:t>             Pharmacy workflow</a:t>
            </a:r>
          </a:p>
        </p:txBody>
      </p:sp>
      <p:sp>
        <p:nvSpPr>
          <p:cNvPr id="49" name="TextBox 48">
            <a:extLst>
              <a:ext uri="{FF2B5EF4-FFF2-40B4-BE49-F238E27FC236}">
                <a16:creationId xmlns:a16="http://schemas.microsoft.com/office/drawing/2014/main" id="{458A32B3-EB90-48F2-8347-67DC0BE78772}"/>
              </a:ext>
            </a:extLst>
          </p:cNvPr>
          <p:cNvSpPr txBox="1"/>
          <p:nvPr/>
        </p:nvSpPr>
        <p:spPr>
          <a:xfrm>
            <a:off x="2551277" y="915434"/>
            <a:ext cx="3012947" cy="307777"/>
          </a:xfrm>
          <a:prstGeom prst="rect">
            <a:avLst/>
          </a:prstGeom>
          <a:noFill/>
        </p:spPr>
        <p:txBody>
          <a:bodyPr wrap="square" rtlCol="0">
            <a:spAutoFit/>
          </a:bodyPr>
          <a:lstStyle/>
          <a:p>
            <a:r>
              <a:rPr lang="en-US" sz="1400" dirty="0"/>
              <a:t>                     Nursing workflow</a:t>
            </a:r>
          </a:p>
        </p:txBody>
      </p:sp>
      <p:sp>
        <p:nvSpPr>
          <p:cNvPr id="46" name="Rectangle: Rounded Corners 45">
            <a:extLst>
              <a:ext uri="{FF2B5EF4-FFF2-40B4-BE49-F238E27FC236}">
                <a16:creationId xmlns:a16="http://schemas.microsoft.com/office/drawing/2014/main" id="{B7B49BCF-2B24-4D60-ADD4-F75DA6155854}"/>
              </a:ext>
            </a:extLst>
          </p:cNvPr>
          <p:cNvSpPr/>
          <p:nvPr/>
        </p:nvSpPr>
        <p:spPr>
          <a:xfrm>
            <a:off x="2247900" y="2833551"/>
            <a:ext cx="1600200" cy="371964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latin typeface="Arial Rounded MT Bold" panose="020F0704030504030204" pitchFamily="34" charset="0"/>
            </a:endParaRPr>
          </a:p>
        </p:txBody>
      </p:sp>
      <p:sp>
        <p:nvSpPr>
          <p:cNvPr id="8" name="TextBox 7">
            <a:extLst>
              <a:ext uri="{FF2B5EF4-FFF2-40B4-BE49-F238E27FC236}">
                <a16:creationId xmlns:a16="http://schemas.microsoft.com/office/drawing/2014/main" id="{770BDA94-0959-4B9A-9E75-008BFC6AB64B}"/>
              </a:ext>
            </a:extLst>
          </p:cNvPr>
          <p:cNvSpPr txBox="1"/>
          <p:nvPr/>
        </p:nvSpPr>
        <p:spPr>
          <a:xfrm>
            <a:off x="2296190" y="2884945"/>
            <a:ext cx="1513810" cy="3693319"/>
          </a:xfrm>
          <a:prstGeom prst="rect">
            <a:avLst/>
          </a:prstGeom>
          <a:noFill/>
        </p:spPr>
        <p:txBody>
          <a:bodyPr wrap="square" rtlCol="0">
            <a:spAutoFit/>
          </a:bodyPr>
          <a:lstStyle/>
          <a:p>
            <a:pPr marL="285750" indent="-285750">
              <a:buFont typeface="Wingdings" panose="05000000000000000000" pitchFamily="2" charset="2"/>
              <a:buChar char="§"/>
            </a:pPr>
            <a:r>
              <a:rPr lang="en-US" sz="1300" dirty="0">
                <a:latin typeface="Arial" panose="020B0604020202020204" pitchFamily="34" charset="0"/>
                <a:cs typeface="Arial" panose="020B0604020202020204" pitchFamily="34" charset="0"/>
              </a:rPr>
              <a:t>Establishes IV access</a:t>
            </a:r>
          </a:p>
          <a:p>
            <a:pPr marL="285750" indent="-285750">
              <a:buFontTx/>
              <a:buChar char="-"/>
            </a:pPr>
            <a:endParaRPr lang="en-US" sz="13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300" dirty="0">
                <a:latin typeface="Arial" panose="020B0604020202020204" pitchFamily="34" charset="0"/>
                <a:cs typeface="Arial" panose="020B0604020202020204" pitchFamily="34" charset="0"/>
              </a:rPr>
              <a:t>Awaits blood cultures before starting Abx</a:t>
            </a:r>
          </a:p>
          <a:p>
            <a:pPr marL="285750" indent="-285750">
              <a:buFontTx/>
              <a:buChar char="-"/>
            </a:pPr>
            <a:endParaRPr lang="en-US" sz="13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300" dirty="0">
                <a:latin typeface="Arial" panose="020B0604020202020204" pitchFamily="34" charset="0"/>
                <a:cs typeface="Arial" panose="020B0604020202020204" pitchFamily="34" charset="0"/>
              </a:rPr>
              <a:t>Orders IV Module in EPIC to administer Antibiotic (</a:t>
            </a:r>
            <a:r>
              <a:rPr lang="en-US" sz="1300" u="sng" dirty="0">
                <a:latin typeface="Arial" panose="020B0604020202020204" pitchFamily="34" charset="0"/>
                <a:cs typeface="Arial" panose="020B0604020202020204" pitchFamily="34" charset="0"/>
              </a:rPr>
              <a:t>STAT order takes less than 10 minutes to arrive</a:t>
            </a:r>
            <a:r>
              <a:rPr lang="en-US" sz="1300" dirty="0">
                <a:latin typeface="Arial" panose="020B0604020202020204" pitchFamily="34" charset="0"/>
                <a:cs typeface="Arial" panose="020B0604020202020204" pitchFamily="34" charset="0"/>
              </a:rPr>
              <a:t>)</a:t>
            </a:r>
          </a:p>
        </p:txBody>
      </p:sp>
      <p:cxnSp>
        <p:nvCxnSpPr>
          <p:cNvPr id="50" name="Straight Arrow Connector 49">
            <a:extLst>
              <a:ext uri="{FF2B5EF4-FFF2-40B4-BE49-F238E27FC236}">
                <a16:creationId xmlns:a16="http://schemas.microsoft.com/office/drawing/2014/main" id="{EC347DEE-C68C-41A3-ACE7-5DE95F3C7A8A}"/>
              </a:ext>
            </a:extLst>
          </p:cNvPr>
          <p:cNvCxnSpPr>
            <a:cxnSpLocks/>
          </p:cNvCxnSpPr>
          <p:nvPr/>
        </p:nvCxnSpPr>
        <p:spPr>
          <a:xfrm>
            <a:off x="3071483" y="2426208"/>
            <a:ext cx="0" cy="393192"/>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2745390D-CE54-4BAB-9D7F-AD9B6B83F150}"/>
              </a:ext>
            </a:extLst>
          </p:cNvPr>
          <p:cNvCxnSpPr>
            <a:cxnSpLocks/>
          </p:cNvCxnSpPr>
          <p:nvPr/>
        </p:nvCxnSpPr>
        <p:spPr>
          <a:xfrm>
            <a:off x="3050888" y="1251046"/>
            <a:ext cx="0" cy="27295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54" name="Rectangle: Rounded Corners 53">
            <a:extLst>
              <a:ext uri="{FF2B5EF4-FFF2-40B4-BE49-F238E27FC236}">
                <a16:creationId xmlns:a16="http://schemas.microsoft.com/office/drawing/2014/main" id="{380841F8-A7E9-4D8A-A1A9-49D5C4D4F39C}"/>
              </a:ext>
            </a:extLst>
          </p:cNvPr>
          <p:cNvSpPr/>
          <p:nvPr/>
        </p:nvSpPr>
        <p:spPr>
          <a:xfrm>
            <a:off x="5410201" y="2720616"/>
            <a:ext cx="1676400" cy="784584"/>
          </a:xfrm>
          <a:prstGeom prst="roundRect">
            <a:avLst/>
          </a:prstGeom>
          <a:solidFill>
            <a:srgbClr val="00B05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Antibiotics administered to patient</a:t>
            </a:r>
          </a:p>
        </p:txBody>
      </p:sp>
      <p:sp>
        <p:nvSpPr>
          <p:cNvPr id="55" name="Rectangle: Rounded Corners 54">
            <a:extLst>
              <a:ext uri="{FF2B5EF4-FFF2-40B4-BE49-F238E27FC236}">
                <a16:creationId xmlns:a16="http://schemas.microsoft.com/office/drawing/2014/main" id="{1C991A3E-4B67-4237-BA75-5B94351FD06D}"/>
              </a:ext>
            </a:extLst>
          </p:cNvPr>
          <p:cNvSpPr/>
          <p:nvPr/>
        </p:nvSpPr>
        <p:spPr>
          <a:xfrm>
            <a:off x="8382000" y="1524000"/>
            <a:ext cx="16002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Order prioritized in pharmacy verification queue</a:t>
            </a:r>
            <a:endParaRPr lang="en-US" sz="1050" dirty="0">
              <a:solidFill>
                <a:schemeClr val="bg1"/>
              </a:solidFill>
              <a:latin typeface="Arial Rounded MT Bold" panose="020F0704030504030204" pitchFamily="34" charset="0"/>
            </a:endParaRPr>
          </a:p>
        </p:txBody>
      </p:sp>
      <p:cxnSp>
        <p:nvCxnSpPr>
          <p:cNvPr id="57" name="Straight Arrow Connector 56">
            <a:extLst>
              <a:ext uri="{FF2B5EF4-FFF2-40B4-BE49-F238E27FC236}">
                <a16:creationId xmlns:a16="http://schemas.microsoft.com/office/drawing/2014/main" id="{C0138CA4-7150-476F-BA37-EB9895E318F2}"/>
              </a:ext>
            </a:extLst>
          </p:cNvPr>
          <p:cNvCxnSpPr>
            <a:cxnSpLocks/>
          </p:cNvCxnSpPr>
          <p:nvPr/>
        </p:nvCxnSpPr>
        <p:spPr>
          <a:xfrm>
            <a:off x="9182100" y="1257113"/>
            <a:ext cx="0" cy="27295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58" name="Rectangle: Rounded Corners 57">
            <a:extLst>
              <a:ext uri="{FF2B5EF4-FFF2-40B4-BE49-F238E27FC236}">
                <a16:creationId xmlns:a16="http://schemas.microsoft.com/office/drawing/2014/main" id="{B22A580B-822C-430C-810F-4EED94AD744D}"/>
              </a:ext>
            </a:extLst>
          </p:cNvPr>
          <p:cNvSpPr/>
          <p:nvPr/>
        </p:nvSpPr>
        <p:spPr>
          <a:xfrm>
            <a:off x="8382000" y="2667000"/>
            <a:ext cx="16002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Antibiotic verified by pharmacist </a:t>
            </a:r>
            <a:endParaRPr lang="en-US" sz="1050" dirty="0">
              <a:solidFill>
                <a:schemeClr val="bg1"/>
              </a:solidFill>
              <a:latin typeface="Arial Rounded MT Bold" panose="020F0704030504030204" pitchFamily="34" charset="0"/>
            </a:endParaRPr>
          </a:p>
        </p:txBody>
      </p:sp>
      <p:sp>
        <p:nvSpPr>
          <p:cNvPr id="59" name="Rectangle: Rounded Corners 58">
            <a:extLst>
              <a:ext uri="{FF2B5EF4-FFF2-40B4-BE49-F238E27FC236}">
                <a16:creationId xmlns:a16="http://schemas.microsoft.com/office/drawing/2014/main" id="{149E2D4C-E576-486D-9398-C21277B68F2E}"/>
              </a:ext>
            </a:extLst>
          </p:cNvPr>
          <p:cNvSpPr/>
          <p:nvPr/>
        </p:nvSpPr>
        <p:spPr>
          <a:xfrm>
            <a:off x="8382000" y="3886200"/>
            <a:ext cx="16002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Antibiotic is  dispensed  </a:t>
            </a:r>
            <a:r>
              <a:rPr lang="en-US" sz="1400" u="sng" dirty="0">
                <a:solidFill>
                  <a:schemeClr val="tx1"/>
                </a:solidFill>
                <a:latin typeface="Arial" panose="020B0604020202020204" pitchFamily="34" charset="0"/>
                <a:cs typeface="Arial" panose="020B0604020202020204" pitchFamily="34" charset="0"/>
              </a:rPr>
              <a:t>within 30 minutes</a:t>
            </a:r>
            <a:endParaRPr lang="en-US" sz="1050" u="sng" dirty="0">
              <a:solidFill>
                <a:schemeClr val="bg1"/>
              </a:solidFill>
              <a:latin typeface="Arial Rounded MT Bold" panose="020F0704030504030204" pitchFamily="34" charset="0"/>
            </a:endParaRPr>
          </a:p>
        </p:txBody>
      </p:sp>
      <p:sp>
        <p:nvSpPr>
          <p:cNvPr id="61" name="Rectangle: Rounded Corners 60">
            <a:extLst>
              <a:ext uri="{FF2B5EF4-FFF2-40B4-BE49-F238E27FC236}">
                <a16:creationId xmlns:a16="http://schemas.microsoft.com/office/drawing/2014/main" id="{F9B46B07-BC8E-4EE3-A395-F181CA678F7E}"/>
              </a:ext>
            </a:extLst>
          </p:cNvPr>
          <p:cNvSpPr/>
          <p:nvPr/>
        </p:nvSpPr>
        <p:spPr>
          <a:xfrm>
            <a:off x="5486401" y="3886200"/>
            <a:ext cx="1600199"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RN gets Antibiotic</a:t>
            </a:r>
            <a:endParaRPr lang="en-US" sz="1050" dirty="0">
              <a:solidFill>
                <a:schemeClr val="bg1"/>
              </a:solidFill>
              <a:latin typeface="Arial Rounded MT Bold" panose="020F0704030504030204" pitchFamily="34" charset="0"/>
            </a:endParaRPr>
          </a:p>
        </p:txBody>
      </p:sp>
      <p:sp>
        <p:nvSpPr>
          <p:cNvPr id="62" name="Rectangle: Rounded Corners 61">
            <a:extLst>
              <a:ext uri="{FF2B5EF4-FFF2-40B4-BE49-F238E27FC236}">
                <a16:creationId xmlns:a16="http://schemas.microsoft.com/office/drawing/2014/main" id="{E6F46FC9-2E3D-4C5C-A276-D2B1EB00D8BC}"/>
              </a:ext>
            </a:extLst>
          </p:cNvPr>
          <p:cNvSpPr/>
          <p:nvPr/>
        </p:nvSpPr>
        <p:spPr>
          <a:xfrm>
            <a:off x="7391400" y="5105400"/>
            <a:ext cx="25908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400" dirty="0">
                <a:solidFill>
                  <a:schemeClr val="tx1"/>
                </a:solidFill>
                <a:latin typeface="Arial" panose="020B0604020202020204" pitchFamily="34" charset="0"/>
                <a:cs typeface="Arial" panose="020B0604020202020204" pitchFamily="34" charset="0"/>
              </a:rPr>
              <a:t>Abx available in Pyxis</a:t>
            </a:r>
          </a:p>
          <a:p>
            <a:pPr marL="171450" indent="-171450">
              <a:buFont typeface="Wingdings" panose="05000000000000000000" pitchFamily="2" charset="2"/>
              <a:buChar char="§"/>
            </a:pPr>
            <a:r>
              <a:rPr lang="en-US" sz="1400" dirty="0">
                <a:solidFill>
                  <a:schemeClr val="tx1"/>
                </a:solidFill>
                <a:latin typeface="Arial" panose="020B0604020202020204" pitchFamily="34" charset="0"/>
                <a:cs typeface="Arial" panose="020B0604020202020204" pitchFamily="34" charset="0"/>
              </a:rPr>
              <a:t>Tech runs it up to the floor</a:t>
            </a:r>
          </a:p>
          <a:p>
            <a:pPr marL="171450" indent="-171450">
              <a:buFont typeface="Wingdings" panose="05000000000000000000" pitchFamily="2" charset="2"/>
              <a:buChar char="§"/>
            </a:pPr>
            <a:r>
              <a:rPr lang="en-US" sz="1400" dirty="0">
                <a:solidFill>
                  <a:schemeClr val="tx1"/>
                </a:solidFill>
                <a:latin typeface="Arial" panose="020B0604020202020204" pitchFamily="34" charset="0"/>
                <a:cs typeface="Arial" panose="020B0604020202020204" pitchFamily="34" charset="0"/>
              </a:rPr>
              <a:t>Abx tubed up to the floor</a:t>
            </a:r>
            <a:endParaRPr lang="en-US" sz="1050" dirty="0">
              <a:solidFill>
                <a:schemeClr val="bg1"/>
              </a:solidFill>
              <a:latin typeface="Arial Rounded MT Bold" panose="020F0704030504030204" pitchFamily="34" charset="0"/>
            </a:endParaRPr>
          </a:p>
        </p:txBody>
      </p:sp>
      <p:cxnSp>
        <p:nvCxnSpPr>
          <p:cNvPr id="64" name="Straight Arrow Connector 63">
            <a:extLst>
              <a:ext uri="{FF2B5EF4-FFF2-40B4-BE49-F238E27FC236}">
                <a16:creationId xmlns:a16="http://schemas.microsoft.com/office/drawing/2014/main" id="{14EF9FD3-594E-4930-8857-CF8E78ABCC57}"/>
              </a:ext>
            </a:extLst>
          </p:cNvPr>
          <p:cNvCxnSpPr>
            <a:cxnSpLocks/>
          </p:cNvCxnSpPr>
          <p:nvPr/>
        </p:nvCxnSpPr>
        <p:spPr>
          <a:xfrm>
            <a:off x="9144000" y="2438400"/>
            <a:ext cx="0" cy="22860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69" name="Straight Arrow Connector 68">
            <a:extLst>
              <a:ext uri="{FF2B5EF4-FFF2-40B4-BE49-F238E27FC236}">
                <a16:creationId xmlns:a16="http://schemas.microsoft.com/office/drawing/2014/main" id="{21255387-2728-4240-9787-05216769489A}"/>
              </a:ext>
            </a:extLst>
          </p:cNvPr>
          <p:cNvCxnSpPr>
            <a:cxnSpLocks/>
          </p:cNvCxnSpPr>
          <p:nvPr/>
        </p:nvCxnSpPr>
        <p:spPr>
          <a:xfrm rot="420000">
            <a:off x="9105900" y="3581400"/>
            <a:ext cx="38100" cy="30480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72" name="Straight Arrow Connector 71">
            <a:extLst>
              <a:ext uri="{FF2B5EF4-FFF2-40B4-BE49-F238E27FC236}">
                <a16:creationId xmlns:a16="http://schemas.microsoft.com/office/drawing/2014/main" id="{EAA2E5C8-A87A-49C3-8B33-AB6C4B8DCD3E}"/>
              </a:ext>
            </a:extLst>
          </p:cNvPr>
          <p:cNvCxnSpPr>
            <a:cxnSpLocks/>
          </p:cNvCxnSpPr>
          <p:nvPr/>
        </p:nvCxnSpPr>
        <p:spPr>
          <a:xfrm rot="420000">
            <a:off x="9090074" y="4801757"/>
            <a:ext cx="38100" cy="30480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73" name="Straight Arrow Connector 72">
            <a:extLst>
              <a:ext uri="{FF2B5EF4-FFF2-40B4-BE49-F238E27FC236}">
                <a16:creationId xmlns:a16="http://schemas.microsoft.com/office/drawing/2014/main" id="{56F70D4F-DCA8-4DD7-9432-FFE99742A1CD}"/>
              </a:ext>
            </a:extLst>
          </p:cNvPr>
          <p:cNvCxnSpPr>
            <a:cxnSpLocks/>
          </p:cNvCxnSpPr>
          <p:nvPr/>
        </p:nvCxnSpPr>
        <p:spPr>
          <a:xfrm rot="11160000">
            <a:off x="6271784" y="3521853"/>
            <a:ext cx="38100" cy="36576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D5DE986C-05A5-4999-BA15-FCA98A0315ED}"/>
              </a:ext>
            </a:extLst>
          </p:cNvPr>
          <p:cNvCxnSpPr>
            <a:cxnSpLocks/>
          </p:cNvCxnSpPr>
          <p:nvPr/>
        </p:nvCxnSpPr>
        <p:spPr>
          <a:xfrm>
            <a:off x="6266688" y="5562600"/>
            <a:ext cx="1124712" cy="0"/>
          </a:xfrm>
          <a:prstGeom prst="line">
            <a:avLst/>
          </a:prstGeom>
          <a:ln/>
        </p:spPr>
        <p:style>
          <a:lnRef idx="2">
            <a:schemeClr val="dk1"/>
          </a:lnRef>
          <a:fillRef idx="0">
            <a:schemeClr val="dk1"/>
          </a:fillRef>
          <a:effectRef idx="1">
            <a:schemeClr val="dk1"/>
          </a:effectRef>
          <a:fontRef idx="minor">
            <a:schemeClr val="tx1"/>
          </a:fontRef>
        </p:style>
      </p:cxnSp>
      <p:cxnSp>
        <p:nvCxnSpPr>
          <p:cNvPr id="75" name="Straight Arrow Connector 74">
            <a:extLst>
              <a:ext uri="{FF2B5EF4-FFF2-40B4-BE49-F238E27FC236}">
                <a16:creationId xmlns:a16="http://schemas.microsoft.com/office/drawing/2014/main" id="{3E0F4A20-C4FC-4C68-9AA3-36700260F6E4}"/>
              </a:ext>
            </a:extLst>
          </p:cNvPr>
          <p:cNvCxnSpPr>
            <a:cxnSpLocks/>
          </p:cNvCxnSpPr>
          <p:nvPr/>
        </p:nvCxnSpPr>
        <p:spPr>
          <a:xfrm rot="10980000">
            <a:off x="6267517" y="4817830"/>
            <a:ext cx="38100" cy="73152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80" name="Right Bracket 79">
            <a:extLst>
              <a:ext uri="{FF2B5EF4-FFF2-40B4-BE49-F238E27FC236}">
                <a16:creationId xmlns:a16="http://schemas.microsoft.com/office/drawing/2014/main" id="{76452A1F-EA56-4F26-8EF4-EF0D23A465C6}"/>
              </a:ext>
            </a:extLst>
          </p:cNvPr>
          <p:cNvSpPr/>
          <p:nvPr/>
        </p:nvSpPr>
        <p:spPr>
          <a:xfrm>
            <a:off x="10213848" y="1219200"/>
            <a:ext cx="149349" cy="5029200"/>
          </a:xfrm>
          <a:prstGeom prst="rightBracket">
            <a:avLst/>
          </a:prstGeom>
          <a:solidFill>
            <a:schemeClr val="bg1"/>
          </a:solidFill>
          <a:ln w="28575" cap="flat" cmpd="sng" algn="ctr">
            <a:solidFill>
              <a:srgbClr val="C00000"/>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81" name="TextBox 80">
            <a:extLst>
              <a:ext uri="{FF2B5EF4-FFF2-40B4-BE49-F238E27FC236}">
                <a16:creationId xmlns:a16="http://schemas.microsoft.com/office/drawing/2014/main" id="{95CD2B45-875C-4262-9103-DBDFC9D7C30B}"/>
              </a:ext>
            </a:extLst>
          </p:cNvPr>
          <p:cNvSpPr txBox="1"/>
          <p:nvPr/>
        </p:nvSpPr>
        <p:spPr>
          <a:xfrm>
            <a:off x="10276197" y="2569030"/>
            <a:ext cx="440313" cy="2993571"/>
          </a:xfrm>
          <a:prstGeom prst="rect">
            <a:avLst/>
          </a:prstGeom>
          <a:noFill/>
        </p:spPr>
        <p:txBody>
          <a:bodyPr vert="wordArtVert" wrap="square" rtlCol="0">
            <a:spAutoFit/>
          </a:bodyPr>
          <a:lstStyle/>
          <a:p>
            <a:r>
              <a:rPr lang="en-US" sz="1400" dirty="0">
                <a:latin typeface="Arial" panose="020B0604020202020204" pitchFamily="34" charset="0"/>
                <a:cs typeface="Arial" panose="020B0604020202020204" pitchFamily="34" charset="0"/>
              </a:rPr>
              <a:t>60</a:t>
            </a:r>
            <a:r>
              <a:rPr lang="en-US" sz="1400" dirty="0"/>
              <a:t> </a:t>
            </a:r>
            <a:r>
              <a:rPr lang="en-US" sz="1400" dirty="0">
                <a:latin typeface="Arial" panose="020B0604020202020204" pitchFamily="34" charset="0"/>
                <a:cs typeface="Arial" panose="020B0604020202020204" pitchFamily="34" charset="0"/>
              </a:rPr>
              <a:t>minutes</a:t>
            </a:r>
            <a:r>
              <a:rPr lang="en-US" sz="1400" dirty="0"/>
              <a:t>  </a:t>
            </a:r>
          </a:p>
        </p:txBody>
      </p:sp>
      <p:pic>
        <p:nvPicPr>
          <p:cNvPr id="7" name="Picture 6">
            <a:extLst>
              <a:ext uri="{FF2B5EF4-FFF2-40B4-BE49-F238E27FC236}">
                <a16:creationId xmlns:a16="http://schemas.microsoft.com/office/drawing/2014/main" id="{53B7AA95-6293-4737-8D19-5839C211ED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524000"/>
            <a:ext cx="949450" cy="1828800"/>
          </a:xfrm>
          <a:prstGeom prst="rect">
            <a:avLst/>
          </a:prstGeom>
        </p:spPr>
      </p:pic>
    </p:spTree>
    <p:extLst>
      <p:ext uri="{BB962C8B-B14F-4D97-AF65-F5344CB8AC3E}">
        <p14:creationId xmlns:p14="http://schemas.microsoft.com/office/powerpoint/2010/main" val="186719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nodeType="clickEffect">
                                  <p:stCondLst>
                                    <p:cond delay="0"/>
                                  </p:stCondLst>
                                  <p:childTnLst>
                                    <p:animClr clrSpc="rgb" dir="cw">
                                      <p:cBhvr override="childStyle">
                                        <p:cTn id="28" dur="2000" fill="hold"/>
                                        <p:tgtEl>
                                          <p:spTgt spid="8">
                                            <p:txEl>
                                              <p:pRg st="4" end="4"/>
                                            </p:txEl>
                                          </p:spTgt>
                                        </p:tgtEl>
                                        <p:attrNameLst>
                                          <p:attrName>style.color</p:attrName>
                                        </p:attrNameLst>
                                      </p:cBhvr>
                                      <p:to>
                                        <a:srgbClr val="FF0000"/>
                                      </p:to>
                                    </p:animClr>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0" nodeType="clickEffect">
                                  <p:stCondLst>
                                    <p:cond delay="0"/>
                                  </p:stCondLst>
                                  <p:childTnLst>
                                    <p:animClr clrSpc="rgb" dir="cw">
                                      <p:cBhvr override="childStyle">
                                        <p:cTn id="32" dur="2000" fill="hold"/>
                                        <p:tgtEl>
                                          <p:spTgt spid="55"/>
                                        </p:tgtEl>
                                        <p:attrNameLst>
                                          <p:attrName>style.color</p:attrName>
                                        </p:attrNameLst>
                                      </p:cBhvr>
                                      <p:to>
                                        <a:srgbClr val="FF0000"/>
                                      </p:to>
                                    </p:animClr>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0" nodeType="clickEffect">
                                  <p:stCondLst>
                                    <p:cond delay="0"/>
                                  </p:stCondLst>
                                  <p:childTnLst>
                                    <p:animClr clrSpc="rgb" dir="cw">
                                      <p:cBhvr override="childStyle">
                                        <p:cTn id="36" dur="2000" fill="hold"/>
                                        <p:tgtEl>
                                          <p:spTgt spid="59"/>
                                        </p:tgtEl>
                                        <p:attrNameLst>
                                          <p:attrName>style.color</p:attrName>
                                        </p:attrNameLst>
                                      </p:cBhvr>
                                      <p:to>
                                        <a:srgbClr val="FF0000"/>
                                      </p:to>
                                    </p:animClr>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0" nodeType="clickEffect">
                                  <p:stCondLst>
                                    <p:cond delay="0"/>
                                  </p:stCondLst>
                                  <p:childTnLst>
                                    <p:animScale>
                                      <p:cBhvr>
                                        <p:cTn id="40" dur="2000" fill="hold"/>
                                        <p:tgtEl>
                                          <p:spTgt spid="80"/>
                                        </p:tgtEl>
                                      </p:cBhvr>
                                      <p:by x="50000" y="50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fade">
                                      <p:cBhvr>
                                        <p:cTn id="45" dur="1000"/>
                                        <p:tgtEl>
                                          <p:spTgt spid="81"/>
                                        </p:tgtEl>
                                      </p:cBhvr>
                                    </p:animEffect>
                                    <p:anim calcmode="lin" valueType="num">
                                      <p:cBhvr>
                                        <p:cTn id="46" dur="1000" fill="hold"/>
                                        <p:tgtEl>
                                          <p:spTgt spid="81"/>
                                        </p:tgtEl>
                                        <p:attrNameLst>
                                          <p:attrName>ppt_x</p:attrName>
                                        </p:attrNameLst>
                                      </p:cBhvr>
                                      <p:tavLst>
                                        <p:tav tm="0">
                                          <p:val>
                                            <p:strVal val="#ppt_x"/>
                                          </p:val>
                                        </p:tav>
                                        <p:tav tm="100000">
                                          <p:val>
                                            <p:strVal val="#ppt_x"/>
                                          </p:val>
                                        </p:tav>
                                      </p:tavLst>
                                    </p:anim>
                                    <p:anim calcmode="lin" valueType="num">
                                      <p:cBhvr>
                                        <p:cTn id="47"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5" grpId="0" animBg="1"/>
      <p:bldP spid="59" grpId="0" animBg="1"/>
      <p:bldP spid="80" grpId="0" animBg="1"/>
      <p:bldP spid="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D55F-B1FA-48F1-ABA7-8E7A69CAE8AE}"/>
              </a:ext>
            </a:extLst>
          </p:cNvPr>
          <p:cNvSpPr>
            <a:spLocks noGrp="1"/>
          </p:cNvSpPr>
          <p:nvPr>
            <p:ph type="title"/>
          </p:nvPr>
        </p:nvSpPr>
        <p:spPr/>
        <p:txBody>
          <a:bodyPr>
            <a:normAutofit/>
          </a:bodyPr>
          <a:lstStyle/>
          <a:p>
            <a:r>
              <a:rPr lang="en-US" sz="3600" u="sng" dirty="0">
                <a:effectLst>
                  <a:outerShdw blurRad="38100" dist="38100" dir="2700000" algn="tl">
                    <a:srgbClr val="000000">
                      <a:alpha val="43137"/>
                    </a:srgbClr>
                  </a:outerShdw>
                </a:effectLst>
              </a:rPr>
              <a:t>Learning objectives</a:t>
            </a:r>
          </a:p>
        </p:txBody>
      </p:sp>
      <p:sp>
        <p:nvSpPr>
          <p:cNvPr id="3" name="Content Placeholder 2">
            <a:extLst>
              <a:ext uri="{FF2B5EF4-FFF2-40B4-BE49-F238E27FC236}">
                <a16:creationId xmlns:a16="http://schemas.microsoft.com/office/drawing/2014/main" id="{F6018924-A588-4B7A-9C82-3A844C3EDC6A}"/>
              </a:ext>
            </a:extLst>
          </p:cNvPr>
          <p:cNvSpPr>
            <a:spLocks noGrp="1"/>
          </p:cNvSpPr>
          <p:nvPr>
            <p:ph idx="1"/>
          </p:nvPr>
        </p:nvSpPr>
        <p:spPr>
          <a:xfrm>
            <a:off x="685800" y="2727960"/>
            <a:ext cx="10820400" cy="4024125"/>
          </a:xfrm>
        </p:spPr>
        <p:txBody>
          <a:bodyPr>
            <a:normAutofit/>
          </a:bodyPr>
          <a:lstStyle/>
          <a:p>
            <a:r>
              <a:rPr lang="en-US" dirty="0">
                <a:latin typeface="Calibri" panose="020F0502020204030204" pitchFamily="34" charset="0"/>
                <a:cs typeface="Arial" panose="020B0604020202020204" pitchFamily="34" charset="0"/>
              </a:rPr>
              <a:t>Understand Sepsis definitions and facts</a:t>
            </a:r>
          </a:p>
          <a:p>
            <a:r>
              <a:rPr lang="en-US" dirty="0">
                <a:latin typeface="Calibri" panose="020F0502020204030204" pitchFamily="34" charset="0"/>
                <a:cs typeface="Arial" panose="020B0604020202020204" pitchFamily="34" charset="0"/>
              </a:rPr>
              <a:t>A hospitalist’s perspective of sepsis care on floors</a:t>
            </a:r>
          </a:p>
          <a:p>
            <a:r>
              <a:rPr lang="en-US" dirty="0">
                <a:latin typeface="Calibri" panose="020F0502020204030204" pitchFamily="34" charset="0"/>
                <a:cs typeface="Arial" panose="020B0604020202020204" pitchFamily="34" charset="0"/>
              </a:rPr>
              <a:t>Early Recognition Tools- Past and future</a:t>
            </a:r>
          </a:p>
          <a:p>
            <a:r>
              <a:rPr lang="en-US" dirty="0">
                <a:latin typeface="Calibri" panose="020F0502020204030204" pitchFamily="34" charset="0"/>
                <a:cs typeface="Arial" panose="020B0604020202020204" pitchFamily="34" charset="0"/>
              </a:rPr>
              <a:t>Sepsis Management guidelines</a:t>
            </a:r>
          </a:p>
          <a:p>
            <a:r>
              <a:rPr lang="en-US" dirty="0">
                <a:latin typeface="Calibri" panose="020F0502020204030204" pitchFamily="34" charset="0"/>
                <a:cs typeface="Arial" panose="020B0604020202020204" pitchFamily="34" charset="0"/>
              </a:rPr>
              <a:t>Brief overview of Quality Scholar’s project about improving time to antibiotics</a:t>
            </a:r>
          </a:p>
          <a:p>
            <a:r>
              <a:rPr lang="en-US" dirty="0">
                <a:latin typeface="Calibri" panose="020F0502020204030204" pitchFamily="34" charset="0"/>
                <a:cs typeface="Arial" panose="020B0604020202020204" pitchFamily="34" charset="0"/>
              </a:rPr>
              <a:t>Strategies to increase sepsis care bundle compliance</a:t>
            </a:r>
          </a:p>
          <a:p>
            <a:r>
              <a:rPr lang="en-US" dirty="0">
                <a:latin typeface="Calibri" panose="020F0502020204030204" pitchFamily="34" charset="0"/>
                <a:cs typeface="Arial" panose="020B0604020202020204" pitchFamily="34" charset="0"/>
              </a:rPr>
              <a:t>Sepsis documentation tips</a:t>
            </a:r>
          </a:p>
          <a:p>
            <a:pPr marL="0" indent="0">
              <a:buNone/>
            </a:pPr>
            <a:endParaRPr lang="en-US" dirty="0"/>
          </a:p>
        </p:txBody>
      </p:sp>
    </p:spTree>
    <p:extLst>
      <p:ext uri="{BB962C8B-B14F-4D97-AF65-F5344CB8AC3E}">
        <p14:creationId xmlns:p14="http://schemas.microsoft.com/office/powerpoint/2010/main" val="2630758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534" y="303822"/>
            <a:ext cx="8686800" cy="1143000"/>
          </a:xfrm>
        </p:spPr>
        <p:txBody>
          <a:bodyPr>
            <a:normAutofit fontScale="90000"/>
          </a:bodyPr>
          <a:lstStyle/>
          <a:p>
            <a:r>
              <a:rPr lang="en-US" u="sng" dirty="0">
                <a:effectLst>
                  <a:outerShdw blurRad="38100" dist="38100" dir="2700000" algn="tl">
                    <a:srgbClr val="000000">
                      <a:alpha val="43137"/>
                    </a:srgbClr>
                  </a:outerShdw>
                </a:effectLst>
              </a:rPr>
              <a:t>Countermeasures/Plan </a:t>
            </a:r>
            <a:br>
              <a:rPr lang="en-US" u="sng" dirty="0">
                <a:effectLst>
                  <a:outerShdw blurRad="38100" dist="38100" dir="2700000" algn="tl">
                    <a:srgbClr val="000000">
                      <a:alpha val="43137"/>
                    </a:srgbClr>
                  </a:outerShdw>
                </a:effectLst>
              </a:rPr>
            </a:br>
            <a:r>
              <a:rPr lang="en-US" u="sng" dirty="0">
                <a:effectLst>
                  <a:outerShdw blurRad="38100" dist="38100" dir="2700000" algn="tl">
                    <a:srgbClr val="000000">
                      <a:alpha val="43137"/>
                    </a:srgbClr>
                  </a:outerShdw>
                </a:effectLst>
              </a:rPr>
              <a:t>(The 3 E approach)</a:t>
            </a:r>
          </a:p>
        </p:txBody>
      </p:sp>
      <p:sp>
        <p:nvSpPr>
          <p:cNvPr id="3" name="Content Placeholder 2"/>
          <p:cNvSpPr>
            <a:spLocks noGrp="1"/>
          </p:cNvSpPr>
          <p:nvPr>
            <p:ph idx="1"/>
          </p:nvPr>
        </p:nvSpPr>
        <p:spPr>
          <a:xfrm>
            <a:off x="1981200" y="1219201"/>
            <a:ext cx="8229600" cy="4906963"/>
          </a:xfrm>
        </p:spPr>
        <p:txBody>
          <a:bodyPr>
            <a:normAutofit/>
          </a:bodyPr>
          <a:lstStyle/>
          <a:p>
            <a:pPr marL="0" indent="0">
              <a:buNone/>
            </a:pPr>
            <a:r>
              <a:rPr lang="en-US" dirty="0"/>
              <a:t>			</a:t>
            </a:r>
          </a:p>
        </p:txBody>
      </p:sp>
      <p:graphicFrame>
        <p:nvGraphicFramePr>
          <p:cNvPr id="7" name="Diagram 6">
            <a:extLst>
              <a:ext uri="{FF2B5EF4-FFF2-40B4-BE49-F238E27FC236}">
                <a16:creationId xmlns:a16="http://schemas.microsoft.com/office/drawing/2014/main" id="{FA6874E6-F2ED-4EE3-B931-01E18FFEA477}"/>
              </a:ext>
            </a:extLst>
          </p:cNvPr>
          <p:cNvGraphicFramePr/>
          <p:nvPr>
            <p:extLst>
              <p:ext uri="{D42A27DB-BD31-4B8C-83A1-F6EECF244321}">
                <p14:modId xmlns:p14="http://schemas.microsoft.com/office/powerpoint/2010/main" val="3928387977"/>
              </p:ext>
            </p:extLst>
          </p:nvPr>
        </p:nvGraphicFramePr>
        <p:xfrm>
          <a:off x="2209800" y="1422820"/>
          <a:ext cx="8115300" cy="5054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5895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374F98-442F-422E-93D9-7962BC3DAB0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19250" y="82054"/>
            <a:ext cx="6534150" cy="2737347"/>
          </a:xfrm>
          <a:prstGeom prst="rect">
            <a:avLst/>
          </a:prstGeom>
        </p:spPr>
      </p:pic>
      <p:pic>
        <p:nvPicPr>
          <p:cNvPr id="6" name="Picture 5">
            <a:extLst>
              <a:ext uri="{FF2B5EF4-FFF2-40B4-BE49-F238E27FC236}">
                <a16:creationId xmlns:a16="http://schemas.microsoft.com/office/drawing/2014/main" id="{97BE99F6-AC49-4712-AF16-E8D0D39A211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600200" y="2895601"/>
            <a:ext cx="3352800" cy="3880347"/>
          </a:xfrm>
          <a:prstGeom prst="rect">
            <a:avLst/>
          </a:prstGeom>
        </p:spPr>
      </p:pic>
      <p:pic>
        <p:nvPicPr>
          <p:cNvPr id="7" name="Picture 6">
            <a:extLst>
              <a:ext uri="{FF2B5EF4-FFF2-40B4-BE49-F238E27FC236}">
                <a16:creationId xmlns:a16="http://schemas.microsoft.com/office/drawing/2014/main" id="{5A6F702B-0357-4270-ACFA-28542F1A659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4994834" y="2895601"/>
            <a:ext cx="3158567" cy="3886200"/>
          </a:xfrm>
          <a:prstGeom prst="rect">
            <a:avLst/>
          </a:prstGeom>
        </p:spPr>
      </p:pic>
      <p:sp>
        <p:nvSpPr>
          <p:cNvPr id="8" name="TextBox 7">
            <a:extLst>
              <a:ext uri="{FF2B5EF4-FFF2-40B4-BE49-F238E27FC236}">
                <a16:creationId xmlns:a16="http://schemas.microsoft.com/office/drawing/2014/main" id="{DBA1F861-671A-4739-B22E-3B83DDB4A190}"/>
              </a:ext>
            </a:extLst>
          </p:cNvPr>
          <p:cNvSpPr txBox="1"/>
          <p:nvPr/>
        </p:nvSpPr>
        <p:spPr>
          <a:xfrm>
            <a:off x="8611329" y="1603872"/>
            <a:ext cx="2455506" cy="4031873"/>
          </a:xfrm>
          <a:prstGeom prst="rect">
            <a:avLst/>
          </a:prstGeom>
          <a:noFill/>
        </p:spPr>
        <p:txBody>
          <a:bodyPr wrap="square" rtlCol="0">
            <a:spAutoFit/>
          </a:bodyPr>
          <a:lstStyle/>
          <a:p>
            <a:pPr marL="285750" indent="-285750">
              <a:buFont typeface="Wingdings" panose="05000000000000000000" pitchFamily="2" charset="2"/>
              <a:buChar char="ü"/>
            </a:pPr>
            <a:r>
              <a:rPr lang="en-US" sz="2000" dirty="0">
                <a:latin typeface="Calibri" panose="020F0502020204030204" pitchFamily="34" charset="0"/>
              </a:rPr>
              <a:t>Order set was approved by the Sepsis Committee</a:t>
            </a:r>
          </a:p>
          <a:p>
            <a:pPr marL="285750" indent="-285750">
              <a:buFont typeface="Wingdings" panose="05000000000000000000" pitchFamily="2" charset="2"/>
              <a:buChar char="ü"/>
            </a:pPr>
            <a:endParaRPr lang="en-US" sz="2000" dirty="0">
              <a:latin typeface="Calibri" panose="020F0502020204030204" pitchFamily="34" charset="0"/>
            </a:endParaRPr>
          </a:p>
          <a:p>
            <a:pPr marL="285750" indent="-285750">
              <a:buFont typeface="Wingdings" panose="05000000000000000000" pitchFamily="2" charset="2"/>
              <a:buChar char="ü"/>
            </a:pPr>
            <a:r>
              <a:rPr lang="en-US" sz="2000" dirty="0">
                <a:latin typeface="Calibri" panose="020F0502020204030204" pitchFamily="34" charset="0"/>
              </a:rPr>
              <a:t>Went live in Mid- August</a:t>
            </a:r>
          </a:p>
          <a:p>
            <a:pPr marL="285750" indent="-285750">
              <a:buFont typeface="Wingdings" panose="05000000000000000000" pitchFamily="2" charset="2"/>
              <a:buChar char="ü"/>
            </a:pPr>
            <a:endParaRPr lang="en-US" sz="2000" dirty="0">
              <a:latin typeface="Calibri" panose="020F0502020204030204" pitchFamily="34" charset="0"/>
            </a:endParaRPr>
          </a:p>
          <a:p>
            <a:pPr marL="285750" indent="-285750">
              <a:buFont typeface="Wingdings" panose="05000000000000000000" pitchFamily="2" charset="2"/>
              <a:buChar char="ü"/>
            </a:pPr>
            <a:r>
              <a:rPr lang="en-US" sz="2000" dirty="0">
                <a:latin typeface="Calibri" panose="020F0502020204030204" pitchFamily="34" charset="0"/>
              </a:rPr>
              <a:t>It is also being used at Health Alliance and Clinton Hospitals</a:t>
            </a:r>
          </a:p>
          <a:p>
            <a:pPr marL="285750" indent="-285750">
              <a:buFont typeface="Wingdings" panose="05000000000000000000" pitchFamily="2" charset="2"/>
              <a:buChar char="ü"/>
            </a:pPr>
            <a:endParaRPr lang="en-US" dirty="0"/>
          </a:p>
          <a:p>
            <a:endParaRPr lang="en-US" dirty="0"/>
          </a:p>
        </p:txBody>
      </p:sp>
    </p:spTree>
    <p:extLst>
      <p:ext uri="{BB962C8B-B14F-4D97-AF65-F5344CB8AC3E}">
        <p14:creationId xmlns:p14="http://schemas.microsoft.com/office/powerpoint/2010/main" val="274152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5CA6E65-131F-4CC4-B3B0-BECFE01BF56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676004" y="418804"/>
            <a:ext cx="5943996" cy="44579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07499B10-FB29-406F-8C2F-B6B68121134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7848600" y="381000"/>
            <a:ext cx="274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AE2FF962-513F-4CFC-9CBB-44D10EC5A465}"/>
              </a:ext>
            </a:extLst>
          </p:cNvPr>
          <p:cNvPicPr>
            <a:picLocks noChangeAspect="1"/>
          </p:cNvPicPr>
          <p:nvPr/>
        </p:nvPicPr>
        <p:blipFill>
          <a:blip r:embed="rId6"/>
          <a:stretch>
            <a:fillRect/>
          </a:stretch>
        </p:blipFill>
        <p:spPr>
          <a:xfrm>
            <a:off x="7848600" y="2743201"/>
            <a:ext cx="2743200" cy="2133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76810CC2-C1AB-4C25-8A96-EB77C068EA70}"/>
              </a:ext>
            </a:extLst>
          </p:cNvPr>
          <p:cNvSpPr txBox="1"/>
          <p:nvPr/>
        </p:nvSpPr>
        <p:spPr>
          <a:xfrm>
            <a:off x="2057004" y="5334000"/>
            <a:ext cx="8001396" cy="707886"/>
          </a:xfrm>
          <a:prstGeom prst="rect">
            <a:avLst/>
          </a:prstGeom>
          <a:noFill/>
        </p:spPr>
        <p:txBody>
          <a:bodyPr wrap="square" rtlCol="0">
            <a:spAutoFit/>
          </a:bodyPr>
          <a:lstStyle/>
          <a:p>
            <a:r>
              <a:rPr lang="en-US" sz="2000" dirty="0">
                <a:latin typeface="Calibri" panose="020F0502020204030204" pitchFamily="34" charset="0"/>
                <a:cs typeface="Arial" panose="020B0604020202020204" pitchFamily="34" charset="0"/>
              </a:rPr>
              <a:t>Sepsis Visual Aids have been posted in all key areas including medical floors and ER </a:t>
            </a:r>
          </a:p>
        </p:txBody>
      </p:sp>
    </p:spTree>
    <p:extLst>
      <p:ext uri="{BB962C8B-B14F-4D97-AF65-F5344CB8AC3E}">
        <p14:creationId xmlns:p14="http://schemas.microsoft.com/office/powerpoint/2010/main" val="2182297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7E2A2B-4B35-439E-8E5B-328E82EC76A4}"/>
              </a:ext>
            </a:extLst>
          </p:cNvPr>
          <p:cNvSpPr>
            <a:spLocks noGrp="1"/>
          </p:cNvSpPr>
          <p:nvPr>
            <p:ph type="title"/>
          </p:nvPr>
        </p:nvSpPr>
        <p:spPr>
          <a:xfrm>
            <a:off x="1981200" y="212389"/>
            <a:ext cx="8229600" cy="1146389"/>
          </a:xfrm>
        </p:spPr>
        <p:txBody>
          <a:bodyPr>
            <a:normAutofit/>
          </a:bodyPr>
          <a:lstStyle/>
          <a:p>
            <a:r>
              <a:rPr lang="en-US" sz="3600" u="sng" dirty="0">
                <a:effectLst>
                  <a:outerShdw blurRad="38100" dist="38100" dir="2700000" algn="tl">
                    <a:srgbClr val="000000">
                      <a:alpha val="43137"/>
                    </a:srgbClr>
                  </a:outerShdw>
                </a:effectLst>
              </a:rPr>
              <a:t>Study/Check</a:t>
            </a:r>
          </a:p>
        </p:txBody>
      </p:sp>
      <p:pic>
        <p:nvPicPr>
          <p:cNvPr id="7" name="Content Placeholder 6">
            <a:extLst>
              <a:ext uri="{FF2B5EF4-FFF2-40B4-BE49-F238E27FC236}">
                <a16:creationId xmlns:a16="http://schemas.microsoft.com/office/drawing/2014/main" id="{B05E1E38-13F5-49CF-BA76-F73045559988}"/>
              </a:ext>
            </a:extLst>
          </p:cNvPr>
          <p:cNvPicPr>
            <a:picLocks noGrp="1" noChangeAspect="1"/>
          </p:cNvPicPr>
          <p:nvPr>
            <p:ph idx="1"/>
          </p:nvPr>
        </p:nvPicPr>
        <p:blipFill>
          <a:blip r:embed="rId2"/>
          <a:stretch>
            <a:fillRect/>
          </a:stretch>
        </p:blipFill>
        <p:spPr>
          <a:xfrm>
            <a:off x="1940060" y="930609"/>
            <a:ext cx="4139033" cy="5221455"/>
          </a:xfrm>
        </p:spPr>
      </p:pic>
      <p:graphicFrame>
        <p:nvGraphicFramePr>
          <p:cNvPr id="9" name="Table 8">
            <a:extLst>
              <a:ext uri="{FF2B5EF4-FFF2-40B4-BE49-F238E27FC236}">
                <a16:creationId xmlns:a16="http://schemas.microsoft.com/office/drawing/2014/main" id="{FF633ED6-7719-4739-9F18-4DB4C4E91411}"/>
              </a:ext>
            </a:extLst>
          </p:cNvPr>
          <p:cNvGraphicFramePr>
            <a:graphicFrameLocks noGrp="1"/>
          </p:cNvGraphicFramePr>
          <p:nvPr>
            <p:extLst>
              <p:ext uri="{D42A27DB-BD31-4B8C-83A1-F6EECF244321}">
                <p14:modId xmlns:p14="http://schemas.microsoft.com/office/powerpoint/2010/main" val="414966227"/>
              </p:ext>
            </p:extLst>
          </p:nvPr>
        </p:nvGraphicFramePr>
        <p:xfrm>
          <a:off x="6324601" y="1727200"/>
          <a:ext cx="4445000" cy="3927847"/>
        </p:xfrm>
        <a:graphic>
          <a:graphicData uri="http://schemas.openxmlformats.org/drawingml/2006/table">
            <a:tbl>
              <a:tblPr firstRow="1" bandRow="1">
                <a:tableStyleId>{5C22544A-7EE6-4342-B048-85BDC9FD1C3A}</a:tableStyleId>
              </a:tblPr>
              <a:tblGrid>
                <a:gridCol w="850672">
                  <a:extLst>
                    <a:ext uri="{9D8B030D-6E8A-4147-A177-3AD203B41FA5}">
                      <a16:colId xmlns:a16="http://schemas.microsoft.com/office/drawing/2014/main" val="3962964454"/>
                    </a:ext>
                  </a:extLst>
                </a:gridCol>
                <a:gridCol w="850672">
                  <a:extLst>
                    <a:ext uri="{9D8B030D-6E8A-4147-A177-3AD203B41FA5}">
                      <a16:colId xmlns:a16="http://schemas.microsoft.com/office/drawing/2014/main" val="1350734585"/>
                    </a:ext>
                  </a:extLst>
                </a:gridCol>
                <a:gridCol w="850672">
                  <a:extLst>
                    <a:ext uri="{9D8B030D-6E8A-4147-A177-3AD203B41FA5}">
                      <a16:colId xmlns:a16="http://schemas.microsoft.com/office/drawing/2014/main" val="1214871301"/>
                    </a:ext>
                  </a:extLst>
                </a:gridCol>
                <a:gridCol w="946492">
                  <a:extLst>
                    <a:ext uri="{9D8B030D-6E8A-4147-A177-3AD203B41FA5}">
                      <a16:colId xmlns:a16="http://schemas.microsoft.com/office/drawing/2014/main" val="1261640091"/>
                    </a:ext>
                  </a:extLst>
                </a:gridCol>
                <a:gridCol w="946492">
                  <a:extLst>
                    <a:ext uri="{9D8B030D-6E8A-4147-A177-3AD203B41FA5}">
                      <a16:colId xmlns:a16="http://schemas.microsoft.com/office/drawing/2014/main" val="309348480"/>
                    </a:ext>
                  </a:extLst>
                </a:gridCol>
              </a:tblGrid>
              <a:tr h="1555899">
                <a:tc>
                  <a:txBody>
                    <a:bodyPr/>
                    <a:lstStyle/>
                    <a:p>
                      <a:r>
                        <a:rPr lang="en-US" sz="1600" dirty="0">
                          <a:latin typeface="Arial" panose="020B0604020202020204" pitchFamily="34" charset="0"/>
                          <a:cs typeface="Arial" panose="020B0604020202020204" pitchFamily="34" charset="0"/>
                        </a:rPr>
                        <a:t>Month</a:t>
                      </a:r>
                    </a:p>
                  </a:txBody>
                  <a:tcPr>
                    <a:solidFill>
                      <a:srgbClr val="2F82DD"/>
                    </a:solidFill>
                  </a:tcPr>
                </a:tc>
                <a:tc>
                  <a:txBody>
                    <a:bodyPr/>
                    <a:lstStyle/>
                    <a:p>
                      <a:r>
                        <a:rPr lang="en-US" sz="1600" dirty="0">
                          <a:latin typeface="Arial" panose="020B0604020202020204" pitchFamily="34" charset="0"/>
                          <a:cs typeface="Arial" panose="020B0604020202020204" pitchFamily="34" charset="0"/>
                        </a:rPr>
                        <a:t>Total HM sepsis admits</a:t>
                      </a:r>
                    </a:p>
                  </a:txBody>
                  <a:tcPr>
                    <a:solidFill>
                      <a:srgbClr val="2F82DD"/>
                    </a:solidFill>
                  </a:tcPr>
                </a:tc>
                <a:tc>
                  <a:txBody>
                    <a:bodyPr/>
                    <a:lstStyle/>
                    <a:p>
                      <a:r>
                        <a:rPr lang="en-US" sz="1600" dirty="0">
                          <a:latin typeface="Arial" panose="020B0604020202020204" pitchFamily="34" charset="0"/>
                          <a:cs typeface="Arial" panose="020B0604020202020204" pitchFamily="34" charset="0"/>
                        </a:rPr>
                        <a:t>New sepsis  on the floor</a:t>
                      </a:r>
                    </a:p>
                  </a:txBody>
                  <a:tcPr>
                    <a:solidFill>
                      <a:srgbClr val="2F82DD"/>
                    </a:solidFill>
                  </a:tcPr>
                </a:tc>
                <a:tc>
                  <a:txBody>
                    <a:bodyPr/>
                    <a:lstStyle/>
                    <a:p>
                      <a:r>
                        <a:rPr lang="en-US" sz="1600" dirty="0">
                          <a:latin typeface="Arial" panose="020B0604020202020204" pitchFamily="34" charset="0"/>
                          <a:cs typeface="Arial" panose="020B0604020202020204" pitchFamily="34" charset="0"/>
                        </a:rPr>
                        <a:t>Median time: Abx Order to given</a:t>
                      </a:r>
                    </a:p>
                  </a:txBody>
                  <a:tcPr>
                    <a:solidFill>
                      <a:srgbClr val="2F82DD"/>
                    </a:solidFill>
                  </a:tcPr>
                </a:tc>
                <a:tc>
                  <a:txBody>
                    <a:bodyPr/>
                    <a:lstStyle/>
                    <a:p>
                      <a:r>
                        <a:rPr lang="en-US" sz="1600" dirty="0">
                          <a:latin typeface="Arial" panose="020B0604020202020204" pitchFamily="34" charset="0"/>
                          <a:cs typeface="Arial" panose="020B0604020202020204" pitchFamily="34" charset="0"/>
                        </a:rPr>
                        <a:t>% pts getting</a:t>
                      </a:r>
                    </a:p>
                    <a:p>
                      <a:r>
                        <a:rPr lang="en-US" sz="1600" dirty="0">
                          <a:latin typeface="Arial" panose="020B0604020202020204" pitchFamily="34" charset="0"/>
                          <a:cs typeface="Arial" panose="020B0604020202020204" pitchFamily="34" charset="0"/>
                        </a:rPr>
                        <a:t>Abx under 60 min</a:t>
                      </a:r>
                    </a:p>
                  </a:txBody>
                  <a:tcPr>
                    <a:solidFill>
                      <a:srgbClr val="2F82DD"/>
                    </a:solidFill>
                  </a:tcPr>
                </a:tc>
                <a:extLst>
                  <a:ext uri="{0D108BD9-81ED-4DB2-BD59-A6C34878D82A}">
                    <a16:rowId xmlns:a16="http://schemas.microsoft.com/office/drawing/2014/main" val="2721469256"/>
                  </a:ext>
                </a:extLst>
              </a:tr>
              <a:tr h="915235">
                <a:tc>
                  <a:txBody>
                    <a:bodyPr/>
                    <a:lstStyle/>
                    <a:p>
                      <a:r>
                        <a:rPr lang="en-US" dirty="0">
                          <a:latin typeface="Arial" panose="020B0604020202020204" pitchFamily="34" charset="0"/>
                          <a:cs typeface="Arial" panose="020B0604020202020204" pitchFamily="34" charset="0"/>
                        </a:rPr>
                        <a:t>Oct-Dec 2017</a:t>
                      </a:r>
                    </a:p>
                  </a:txBody>
                  <a:tcPr/>
                </a:tc>
                <a:tc>
                  <a:txBody>
                    <a:bodyPr/>
                    <a:lstStyle/>
                    <a:p>
                      <a:r>
                        <a:rPr lang="en-US" dirty="0">
                          <a:latin typeface="Arial" panose="020B0604020202020204" pitchFamily="34" charset="0"/>
                          <a:cs typeface="Arial" panose="020B0604020202020204" pitchFamily="34" charset="0"/>
                        </a:rPr>
                        <a:t>154</a:t>
                      </a:r>
                    </a:p>
                  </a:txBody>
                  <a:tcPr/>
                </a:tc>
                <a:tc>
                  <a:txBody>
                    <a:bodyPr/>
                    <a:lstStyle/>
                    <a:p>
                      <a:r>
                        <a:rPr lang="en-US" dirty="0">
                          <a:latin typeface="Arial" panose="020B0604020202020204" pitchFamily="34" charset="0"/>
                          <a:cs typeface="Arial" panose="020B0604020202020204" pitchFamily="34" charset="0"/>
                        </a:rPr>
                        <a:t>29</a:t>
                      </a:r>
                    </a:p>
                  </a:txBody>
                  <a:tcPr/>
                </a:tc>
                <a:tc>
                  <a:txBody>
                    <a:bodyPr/>
                    <a:lstStyle/>
                    <a:p>
                      <a:r>
                        <a:rPr lang="en-US" dirty="0">
                          <a:solidFill>
                            <a:srgbClr val="FF0000"/>
                          </a:solidFill>
                          <a:latin typeface="Arial" panose="020B0604020202020204" pitchFamily="34" charset="0"/>
                          <a:cs typeface="Arial" panose="020B0604020202020204" pitchFamily="34" charset="0"/>
                        </a:rPr>
                        <a:t>105 min</a:t>
                      </a:r>
                    </a:p>
                  </a:txBody>
                  <a:tcPr/>
                </a:tc>
                <a:tc>
                  <a:txBody>
                    <a:bodyPr/>
                    <a:lstStyle/>
                    <a:p>
                      <a:r>
                        <a:rPr lang="en-US" dirty="0">
                          <a:solidFill>
                            <a:srgbClr val="FF0000"/>
                          </a:solidFill>
                          <a:latin typeface="Arial" panose="020B0604020202020204" pitchFamily="34" charset="0"/>
                          <a:cs typeface="Arial" panose="020B0604020202020204" pitchFamily="34" charset="0"/>
                        </a:rPr>
                        <a:t>34.5%</a:t>
                      </a:r>
                    </a:p>
                  </a:txBody>
                  <a:tcPr/>
                </a:tc>
                <a:extLst>
                  <a:ext uri="{0D108BD9-81ED-4DB2-BD59-A6C34878D82A}">
                    <a16:rowId xmlns:a16="http://schemas.microsoft.com/office/drawing/2014/main" val="2415522729"/>
                  </a:ext>
                </a:extLst>
              </a:tr>
              <a:tr h="485571">
                <a:tc>
                  <a:txBody>
                    <a:bodyPr/>
                    <a:lstStyle/>
                    <a:p>
                      <a:r>
                        <a:rPr lang="en-US" dirty="0">
                          <a:latin typeface="Arial" panose="020B0604020202020204" pitchFamily="34" charset="0"/>
                          <a:cs typeface="Arial" panose="020B0604020202020204" pitchFamily="34" charset="0"/>
                        </a:rPr>
                        <a:t>May</a:t>
                      </a:r>
                    </a:p>
                  </a:txBody>
                  <a:tcPr/>
                </a:tc>
                <a:tc>
                  <a:txBody>
                    <a:bodyPr/>
                    <a:lstStyle/>
                    <a:p>
                      <a:r>
                        <a:rPr lang="en-US" dirty="0">
                          <a:latin typeface="Arial" panose="020B0604020202020204" pitchFamily="34" charset="0"/>
                          <a:cs typeface="Arial" panose="020B0604020202020204" pitchFamily="34" charset="0"/>
                        </a:rPr>
                        <a:t>45</a:t>
                      </a:r>
                    </a:p>
                  </a:txBody>
                  <a:tcPr/>
                </a:tc>
                <a:tc>
                  <a:txBody>
                    <a:bodyPr/>
                    <a:lstStyle/>
                    <a:p>
                      <a:r>
                        <a:rPr lang="en-US" dirty="0">
                          <a:latin typeface="Arial" panose="020B0604020202020204" pitchFamily="34" charset="0"/>
                          <a:cs typeface="Arial" panose="020B0604020202020204" pitchFamily="34" charset="0"/>
                        </a:rPr>
                        <a:t>14</a:t>
                      </a:r>
                    </a:p>
                  </a:txBody>
                  <a:tcPr/>
                </a:tc>
                <a:tc>
                  <a:txBody>
                    <a:bodyPr/>
                    <a:lstStyle/>
                    <a:p>
                      <a:r>
                        <a:rPr lang="en-US" dirty="0">
                          <a:latin typeface="Arial" panose="020B0604020202020204" pitchFamily="34" charset="0"/>
                          <a:cs typeface="Arial" panose="020B0604020202020204" pitchFamily="34" charset="0"/>
                        </a:rPr>
                        <a:t>74 min</a:t>
                      </a:r>
                    </a:p>
                  </a:txBody>
                  <a:tcPr/>
                </a:tc>
                <a:tc>
                  <a:txBody>
                    <a:bodyPr/>
                    <a:lstStyle/>
                    <a:p>
                      <a:r>
                        <a:rPr lang="en-US" dirty="0">
                          <a:latin typeface="Arial" panose="020B0604020202020204" pitchFamily="34" charset="0"/>
                          <a:cs typeface="Arial" panose="020B0604020202020204" pitchFamily="34" charset="0"/>
                        </a:rPr>
                        <a:t>46.2%</a:t>
                      </a:r>
                    </a:p>
                  </a:txBody>
                  <a:tcPr/>
                </a:tc>
                <a:extLst>
                  <a:ext uri="{0D108BD9-81ED-4DB2-BD59-A6C34878D82A}">
                    <a16:rowId xmlns:a16="http://schemas.microsoft.com/office/drawing/2014/main" val="1513392790"/>
                  </a:ext>
                </a:extLst>
              </a:tr>
              <a:tr h="485571">
                <a:tc>
                  <a:txBody>
                    <a:bodyPr/>
                    <a:lstStyle/>
                    <a:p>
                      <a:r>
                        <a:rPr lang="en-US" dirty="0">
                          <a:latin typeface="Arial" panose="020B0604020202020204" pitchFamily="34" charset="0"/>
                          <a:cs typeface="Arial" panose="020B0604020202020204" pitchFamily="34" charset="0"/>
                        </a:rPr>
                        <a:t>June</a:t>
                      </a:r>
                    </a:p>
                  </a:txBody>
                  <a:tcPr/>
                </a:tc>
                <a:tc>
                  <a:txBody>
                    <a:bodyPr/>
                    <a:lstStyle/>
                    <a:p>
                      <a:r>
                        <a:rPr lang="en-US" dirty="0">
                          <a:latin typeface="Arial" panose="020B0604020202020204" pitchFamily="34" charset="0"/>
                          <a:cs typeface="Arial" panose="020B0604020202020204" pitchFamily="34" charset="0"/>
                        </a:rPr>
                        <a:t>63</a:t>
                      </a:r>
                    </a:p>
                  </a:txBody>
                  <a:tcPr/>
                </a:tc>
                <a:tc>
                  <a:txBody>
                    <a:bodyPr/>
                    <a:lstStyle/>
                    <a:p>
                      <a:r>
                        <a:rPr lang="en-US" dirty="0">
                          <a:latin typeface="Arial" panose="020B0604020202020204" pitchFamily="34" charset="0"/>
                          <a:cs typeface="Arial" panose="020B0604020202020204" pitchFamily="34" charset="0"/>
                        </a:rPr>
                        <a:t>10</a:t>
                      </a:r>
                    </a:p>
                  </a:txBody>
                  <a:tcPr/>
                </a:tc>
                <a:tc>
                  <a:txBody>
                    <a:bodyPr/>
                    <a:lstStyle/>
                    <a:p>
                      <a:r>
                        <a:rPr lang="en-US" dirty="0">
                          <a:latin typeface="Arial" panose="020B0604020202020204" pitchFamily="34" charset="0"/>
                          <a:cs typeface="Arial" panose="020B0604020202020204" pitchFamily="34" charset="0"/>
                        </a:rPr>
                        <a:t>79 min</a:t>
                      </a:r>
                    </a:p>
                  </a:txBody>
                  <a:tcPr/>
                </a:tc>
                <a:tc>
                  <a:txBody>
                    <a:bodyPr/>
                    <a:lstStyle/>
                    <a:p>
                      <a:r>
                        <a:rPr lang="en-US" dirty="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34246807"/>
                  </a:ext>
                </a:extLst>
              </a:tr>
              <a:tr h="485571">
                <a:tc>
                  <a:txBody>
                    <a:bodyPr/>
                    <a:lstStyle/>
                    <a:p>
                      <a:r>
                        <a:rPr lang="en-US" dirty="0">
                          <a:latin typeface="Arial" panose="020B0604020202020204" pitchFamily="34" charset="0"/>
                          <a:cs typeface="Arial" panose="020B0604020202020204" pitchFamily="34" charset="0"/>
                        </a:rPr>
                        <a:t>July</a:t>
                      </a:r>
                    </a:p>
                  </a:txBody>
                  <a:tcPr/>
                </a:tc>
                <a:tc>
                  <a:txBody>
                    <a:bodyPr/>
                    <a:lstStyle/>
                    <a:p>
                      <a:r>
                        <a:rPr lang="en-US" dirty="0">
                          <a:latin typeface="Arial" panose="020B0604020202020204" pitchFamily="34" charset="0"/>
                          <a:cs typeface="Arial" panose="020B0604020202020204" pitchFamily="34" charset="0"/>
                        </a:rPr>
                        <a:t>42</a:t>
                      </a:r>
                    </a:p>
                  </a:txBody>
                  <a:tcPr/>
                </a:tc>
                <a:tc>
                  <a:txBody>
                    <a:bodyPr/>
                    <a:lstStyle/>
                    <a:p>
                      <a:r>
                        <a:rPr lang="en-US" dirty="0">
                          <a:latin typeface="Arial" panose="020B0604020202020204" pitchFamily="34" charset="0"/>
                          <a:cs typeface="Arial" panose="020B0604020202020204" pitchFamily="34" charset="0"/>
                        </a:rPr>
                        <a:t>11</a:t>
                      </a:r>
                    </a:p>
                  </a:txBody>
                  <a:tcPr/>
                </a:tc>
                <a:tc>
                  <a:txBody>
                    <a:bodyPr/>
                    <a:lstStyle/>
                    <a:p>
                      <a:r>
                        <a:rPr lang="en-US" dirty="0">
                          <a:solidFill>
                            <a:srgbClr val="00A249"/>
                          </a:solidFill>
                          <a:latin typeface="Arial" panose="020B0604020202020204" pitchFamily="34" charset="0"/>
                          <a:cs typeface="Arial" panose="020B0604020202020204" pitchFamily="34" charset="0"/>
                        </a:rPr>
                        <a:t>53 min</a:t>
                      </a:r>
                    </a:p>
                  </a:txBody>
                  <a:tcPr/>
                </a:tc>
                <a:tc>
                  <a:txBody>
                    <a:bodyPr/>
                    <a:lstStyle/>
                    <a:p>
                      <a:r>
                        <a:rPr lang="en-US" dirty="0">
                          <a:solidFill>
                            <a:srgbClr val="00A249"/>
                          </a:solidFill>
                          <a:latin typeface="Arial" panose="020B0604020202020204" pitchFamily="34" charset="0"/>
                          <a:cs typeface="Arial" panose="020B0604020202020204" pitchFamily="34" charset="0"/>
                        </a:rPr>
                        <a:t>56.5%</a:t>
                      </a:r>
                    </a:p>
                  </a:txBody>
                  <a:tcPr/>
                </a:tc>
                <a:extLst>
                  <a:ext uri="{0D108BD9-81ED-4DB2-BD59-A6C34878D82A}">
                    <a16:rowId xmlns:a16="http://schemas.microsoft.com/office/drawing/2014/main" val="4206721744"/>
                  </a:ext>
                </a:extLst>
              </a:tr>
            </a:tbl>
          </a:graphicData>
        </a:graphic>
      </p:graphicFrame>
      <p:cxnSp>
        <p:nvCxnSpPr>
          <p:cNvPr id="18" name="Straight Arrow Connector 17">
            <a:extLst>
              <a:ext uri="{FF2B5EF4-FFF2-40B4-BE49-F238E27FC236}">
                <a16:creationId xmlns:a16="http://schemas.microsoft.com/office/drawing/2014/main" id="{6800EB3B-38E5-4B8F-AE0E-801D837405DB}"/>
              </a:ext>
            </a:extLst>
          </p:cNvPr>
          <p:cNvCxnSpPr/>
          <p:nvPr/>
        </p:nvCxnSpPr>
        <p:spPr>
          <a:xfrm>
            <a:off x="3748390" y="2514600"/>
            <a:ext cx="0" cy="1143000"/>
          </a:xfrm>
          <a:prstGeom prst="straightConnector1">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CAC517CF-DF5C-4759-8278-AB93CC494312}"/>
              </a:ext>
            </a:extLst>
          </p:cNvPr>
          <p:cNvSpPr txBox="1"/>
          <p:nvPr/>
        </p:nvSpPr>
        <p:spPr>
          <a:xfrm>
            <a:off x="2947476" y="2151434"/>
            <a:ext cx="2081719" cy="307777"/>
          </a:xfrm>
          <a:prstGeom prst="rect">
            <a:avLst/>
          </a:prstGeom>
          <a:noFill/>
        </p:spPr>
        <p:txBody>
          <a:bodyPr wrap="square" rtlCol="0">
            <a:spAutoFit/>
          </a:bodyPr>
          <a:lstStyle/>
          <a:p>
            <a:r>
              <a:rPr lang="en-U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Interventions started</a:t>
            </a:r>
          </a:p>
        </p:txBody>
      </p:sp>
    </p:spTree>
    <p:extLst>
      <p:ext uri="{BB962C8B-B14F-4D97-AF65-F5344CB8AC3E}">
        <p14:creationId xmlns:p14="http://schemas.microsoft.com/office/powerpoint/2010/main" val="377039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FE3F-760E-4C5C-AD57-1E90F31E4A6B}"/>
              </a:ext>
            </a:extLst>
          </p:cNvPr>
          <p:cNvSpPr>
            <a:spLocks noGrp="1"/>
          </p:cNvSpPr>
          <p:nvPr>
            <p:ph type="title"/>
          </p:nvPr>
        </p:nvSpPr>
        <p:spPr>
          <a:xfrm>
            <a:off x="6760722" y="268262"/>
            <a:ext cx="3704617" cy="1293028"/>
          </a:xfrm>
        </p:spPr>
        <p:txBody>
          <a:bodyPr>
            <a:normAutofit/>
          </a:bodyPr>
          <a:lstStyle/>
          <a:p>
            <a:r>
              <a:rPr lang="en-US" sz="3600" u="sng" dirty="0">
                <a:effectLst>
                  <a:outerShdw blurRad="38100" dist="38100" dir="2700000" algn="tl">
                    <a:srgbClr val="000000">
                      <a:alpha val="43137"/>
                    </a:srgbClr>
                  </a:outerShdw>
                </a:effectLst>
              </a:rPr>
              <a:t>IV Fluids</a:t>
            </a:r>
          </a:p>
        </p:txBody>
      </p:sp>
      <p:sp>
        <p:nvSpPr>
          <p:cNvPr id="3" name="Content Placeholder 2">
            <a:extLst>
              <a:ext uri="{FF2B5EF4-FFF2-40B4-BE49-F238E27FC236}">
                <a16:creationId xmlns:a16="http://schemas.microsoft.com/office/drawing/2014/main" id="{7E87A143-7A59-4364-BB5C-F7BFE3E6E30E}"/>
              </a:ext>
            </a:extLst>
          </p:cNvPr>
          <p:cNvSpPr>
            <a:spLocks noGrp="1"/>
          </p:cNvSpPr>
          <p:nvPr>
            <p:ph idx="1"/>
          </p:nvPr>
        </p:nvSpPr>
        <p:spPr>
          <a:xfrm>
            <a:off x="838200" y="1477894"/>
            <a:ext cx="10515600" cy="4351338"/>
          </a:xfrm>
        </p:spPr>
        <p:txBody>
          <a:bodyPr>
            <a:normAutofit/>
          </a:bodyPr>
          <a:lstStyle/>
          <a:p>
            <a:r>
              <a:rPr lang="en-US" sz="2000" dirty="0">
                <a:latin typeface="Calibri" panose="020F0502020204030204" pitchFamily="34" charset="0"/>
                <a:cs typeface="Arial" panose="020B0604020202020204" pitchFamily="34" charset="0"/>
              </a:rPr>
              <a:t>“Begin rapid administration of 30 ml/kg of crystalloid for </a:t>
            </a:r>
            <a:r>
              <a:rPr lang="en-US" sz="2000" u="sng" dirty="0">
                <a:latin typeface="Calibri" panose="020F0502020204030204" pitchFamily="34" charset="0"/>
                <a:cs typeface="Arial" panose="020B0604020202020204" pitchFamily="34" charset="0"/>
              </a:rPr>
              <a:t>Hypotension</a:t>
            </a:r>
            <a:r>
              <a:rPr lang="en-US" sz="2000" dirty="0">
                <a:latin typeface="Calibri" panose="020F0502020204030204" pitchFamily="34" charset="0"/>
                <a:cs typeface="Arial" panose="020B0604020202020204" pitchFamily="34" charset="0"/>
              </a:rPr>
              <a:t> or </a:t>
            </a:r>
            <a:r>
              <a:rPr lang="en-US" sz="2000" u="sng" dirty="0">
                <a:latin typeface="Calibri" panose="020F0502020204030204" pitchFamily="34" charset="0"/>
                <a:cs typeface="Arial" panose="020B0604020202020204" pitchFamily="34" charset="0"/>
              </a:rPr>
              <a:t>Lactate ≥ 4 mmol/L </a:t>
            </a:r>
            <a:r>
              <a:rPr lang="en-US" sz="2000" dirty="0">
                <a:latin typeface="Calibri" panose="020F0502020204030204" pitchFamily="34" charset="0"/>
                <a:cs typeface="Arial" panose="020B0604020202020204" pitchFamily="34" charset="0"/>
              </a:rPr>
              <a:t>ʺ</a:t>
            </a:r>
          </a:p>
          <a:p>
            <a:r>
              <a:rPr lang="en-US" sz="2000" dirty="0">
                <a:latin typeface="Calibri" panose="020F0502020204030204" pitchFamily="34" charset="0"/>
                <a:cs typeface="Arial" panose="020B0604020202020204" pitchFamily="34" charset="0"/>
              </a:rPr>
              <a:t>Commonly used isotonic crystalloids- Normal Saline and Lactated Ringer’s solution (AKA Balanced crystalloid)</a:t>
            </a:r>
          </a:p>
        </p:txBody>
      </p:sp>
      <p:graphicFrame>
        <p:nvGraphicFramePr>
          <p:cNvPr id="7" name="Table 6">
            <a:extLst>
              <a:ext uri="{FF2B5EF4-FFF2-40B4-BE49-F238E27FC236}">
                <a16:creationId xmlns:a16="http://schemas.microsoft.com/office/drawing/2014/main" id="{6708B812-14DC-45EA-B003-C751864862F2}"/>
              </a:ext>
            </a:extLst>
          </p:cNvPr>
          <p:cNvGraphicFramePr>
            <a:graphicFrameLocks noGrp="1" noChangeAspect="1"/>
          </p:cNvGraphicFramePr>
          <p:nvPr>
            <p:extLst>
              <p:ext uri="{D42A27DB-BD31-4B8C-83A1-F6EECF244321}">
                <p14:modId xmlns:p14="http://schemas.microsoft.com/office/powerpoint/2010/main" val="4015398335"/>
              </p:ext>
            </p:extLst>
          </p:nvPr>
        </p:nvGraphicFramePr>
        <p:xfrm>
          <a:off x="2551106" y="2885099"/>
          <a:ext cx="7010583" cy="3704639"/>
        </p:xfrm>
        <a:graphic>
          <a:graphicData uri="http://schemas.openxmlformats.org/drawingml/2006/table">
            <a:tbl>
              <a:tblPr firstRow="1" bandRow="1">
                <a:tableStyleId>{93296810-A885-4BE3-A3E7-6D5BEEA58F35}</a:tableStyleId>
              </a:tblPr>
              <a:tblGrid>
                <a:gridCol w="1603671">
                  <a:extLst>
                    <a:ext uri="{9D8B030D-6E8A-4147-A177-3AD203B41FA5}">
                      <a16:colId xmlns:a16="http://schemas.microsoft.com/office/drawing/2014/main" val="1272691280"/>
                    </a:ext>
                  </a:extLst>
                </a:gridCol>
                <a:gridCol w="1901620">
                  <a:extLst>
                    <a:ext uri="{9D8B030D-6E8A-4147-A177-3AD203B41FA5}">
                      <a16:colId xmlns:a16="http://schemas.microsoft.com/office/drawing/2014/main" val="716245792"/>
                    </a:ext>
                  </a:extLst>
                </a:gridCol>
                <a:gridCol w="1752646">
                  <a:extLst>
                    <a:ext uri="{9D8B030D-6E8A-4147-A177-3AD203B41FA5}">
                      <a16:colId xmlns:a16="http://schemas.microsoft.com/office/drawing/2014/main" val="4128487882"/>
                    </a:ext>
                  </a:extLst>
                </a:gridCol>
                <a:gridCol w="1752646">
                  <a:extLst>
                    <a:ext uri="{9D8B030D-6E8A-4147-A177-3AD203B41FA5}">
                      <a16:colId xmlns:a16="http://schemas.microsoft.com/office/drawing/2014/main" val="3698597029"/>
                    </a:ext>
                  </a:extLst>
                </a:gridCol>
              </a:tblGrid>
              <a:tr h="590179">
                <a:tc>
                  <a:txBody>
                    <a:bodyPr/>
                    <a:lstStyle/>
                    <a:p>
                      <a:r>
                        <a:rPr lang="en-US" sz="1400" dirty="0">
                          <a:latin typeface="Arial" panose="020B0604020202020204" pitchFamily="34" charset="0"/>
                          <a:cs typeface="Arial" panose="020B0604020202020204" pitchFamily="34" charset="0"/>
                        </a:rPr>
                        <a:t>Fluid composition</a:t>
                      </a:r>
                    </a:p>
                  </a:txBody>
                  <a:tcPr>
                    <a:solidFill>
                      <a:schemeClr val="accent2"/>
                    </a:solidFill>
                  </a:tcPr>
                </a:tc>
                <a:tc>
                  <a:txBody>
                    <a:bodyPr/>
                    <a:lstStyle/>
                    <a:p>
                      <a:r>
                        <a:rPr lang="en-US" sz="1400" dirty="0">
                          <a:latin typeface="Arial" panose="020B0604020202020204" pitchFamily="34" charset="0"/>
                          <a:cs typeface="Arial" panose="020B0604020202020204" pitchFamily="34" charset="0"/>
                        </a:rPr>
                        <a:t>Normal Saline (0.9% NS)</a:t>
                      </a:r>
                    </a:p>
                  </a:txBody>
                  <a:tcPr>
                    <a:solidFill>
                      <a:schemeClr val="accent2"/>
                    </a:solidFill>
                  </a:tcPr>
                </a:tc>
                <a:tc>
                  <a:txBody>
                    <a:bodyPr/>
                    <a:lstStyle/>
                    <a:p>
                      <a:r>
                        <a:rPr lang="en-US" sz="1400" dirty="0">
                          <a:latin typeface="Arial" panose="020B0604020202020204" pitchFamily="34" charset="0"/>
                          <a:cs typeface="Arial" panose="020B0604020202020204" pitchFamily="34" charset="0"/>
                        </a:rPr>
                        <a:t>Lactated Ringer’s solution (LR)</a:t>
                      </a:r>
                    </a:p>
                  </a:txBody>
                  <a:tcPr>
                    <a:solidFill>
                      <a:schemeClr val="accent2"/>
                    </a:solidFill>
                  </a:tcPr>
                </a:tc>
                <a:tc>
                  <a:txBody>
                    <a:bodyPr/>
                    <a:lstStyle/>
                    <a:p>
                      <a:r>
                        <a:rPr lang="en-US" sz="1400" dirty="0">
                          <a:latin typeface="Arial" panose="020B0604020202020204" pitchFamily="34" charset="0"/>
                          <a:cs typeface="Arial" panose="020B0604020202020204" pitchFamily="34" charset="0"/>
                        </a:rPr>
                        <a:t>Plasma</a:t>
                      </a:r>
                    </a:p>
                  </a:txBody>
                  <a:tcPr>
                    <a:solidFill>
                      <a:schemeClr val="accent2"/>
                    </a:solidFill>
                  </a:tcPr>
                </a:tc>
                <a:extLst>
                  <a:ext uri="{0D108BD9-81ED-4DB2-BD59-A6C34878D82A}">
                    <a16:rowId xmlns:a16="http://schemas.microsoft.com/office/drawing/2014/main" val="1655370704"/>
                  </a:ext>
                </a:extLst>
              </a:tr>
              <a:tr h="590179">
                <a:tc>
                  <a:txBody>
                    <a:bodyPr/>
                    <a:lstStyle/>
                    <a:p>
                      <a:r>
                        <a:rPr lang="en-US" sz="1400" dirty="0">
                          <a:latin typeface="Arial" panose="020B0604020202020204" pitchFamily="34" charset="0"/>
                          <a:cs typeface="Arial" panose="020B0604020202020204" pitchFamily="34" charset="0"/>
                        </a:rPr>
                        <a:t>Sodium (mmol/L)</a:t>
                      </a:r>
                    </a:p>
                    <a:p>
                      <a:endParaRPr lang="en-US" sz="14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lang="en-US" sz="1400" kern="1200" dirty="0">
                          <a:solidFill>
                            <a:schemeClr val="dk1"/>
                          </a:solidFill>
                          <a:latin typeface="Arial" panose="020B0604020202020204" pitchFamily="34" charset="0"/>
                          <a:ea typeface="+mn-ea"/>
                          <a:cs typeface="Arial" panose="020B0604020202020204" pitchFamily="34" charset="0"/>
                        </a:rPr>
                        <a:t>154</a:t>
                      </a:r>
                    </a:p>
                  </a:txBody>
                  <a:tcPr>
                    <a:solidFill>
                      <a:schemeClr val="accent4">
                        <a:lumMod val="20000"/>
                        <a:lumOff val="80000"/>
                      </a:schemeClr>
                    </a:solidFill>
                  </a:tcPr>
                </a:tc>
                <a:tc>
                  <a:txBody>
                    <a:bodyPr/>
                    <a:lstStyle/>
                    <a:p>
                      <a:r>
                        <a:rPr lang="en-US" sz="1400" kern="1200" dirty="0">
                          <a:solidFill>
                            <a:schemeClr val="dk1"/>
                          </a:solidFill>
                          <a:latin typeface="Arial" panose="020B0604020202020204" pitchFamily="34" charset="0"/>
                          <a:ea typeface="+mn-ea"/>
                          <a:cs typeface="Arial" panose="020B0604020202020204" pitchFamily="34" charset="0"/>
                        </a:rPr>
                        <a:t>130</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142</a:t>
                      </a:r>
                    </a:p>
                  </a:txBody>
                  <a:tcPr>
                    <a:solidFill>
                      <a:schemeClr val="accent4">
                        <a:lumMod val="20000"/>
                        <a:lumOff val="80000"/>
                      </a:schemeClr>
                    </a:solidFill>
                  </a:tcPr>
                </a:tc>
                <a:extLst>
                  <a:ext uri="{0D108BD9-81ED-4DB2-BD59-A6C34878D82A}">
                    <a16:rowId xmlns:a16="http://schemas.microsoft.com/office/drawing/2014/main" val="925683391"/>
                  </a:ext>
                </a:extLst>
              </a:tr>
              <a:tr h="590179">
                <a:tc>
                  <a:txBody>
                    <a:bodyPr/>
                    <a:lstStyle/>
                    <a:p>
                      <a:r>
                        <a:rPr lang="en-US" sz="1400" dirty="0">
                          <a:latin typeface="Arial" panose="020B0604020202020204" pitchFamily="34" charset="0"/>
                          <a:cs typeface="Arial" panose="020B0604020202020204" pitchFamily="34" charset="0"/>
                        </a:rPr>
                        <a:t>Chloride (mmol/L)</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154</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109</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103</a:t>
                      </a:r>
                    </a:p>
                  </a:txBody>
                  <a:tcPr>
                    <a:solidFill>
                      <a:schemeClr val="accent4">
                        <a:lumMod val="20000"/>
                        <a:lumOff val="80000"/>
                      </a:schemeClr>
                    </a:solidFill>
                  </a:tcPr>
                </a:tc>
                <a:extLst>
                  <a:ext uri="{0D108BD9-81ED-4DB2-BD59-A6C34878D82A}">
                    <a16:rowId xmlns:a16="http://schemas.microsoft.com/office/drawing/2014/main" val="796622830"/>
                  </a:ext>
                </a:extLst>
              </a:tr>
              <a:tr h="590179">
                <a:tc>
                  <a:txBody>
                    <a:bodyPr/>
                    <a:lstStyle/>
                    <a:p>
                      <a:r>
                        <a:rPr lang="en-US" sz="1400" dirty="0">
                          <a:latin typeface="Arial" panose="020B0604020202020204" pitchFamily="34" charset="0"/>
                          <a:cs typeface="Arial" panose="020B0604020202020204" pitchFamily="34" charset="0"/>
                        </a:rPr>
                        <a:t>Potassium (mmol/L)</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4</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5</a:t>
                      </a:r>
                    </a:p>
                  </a:txBody>
                  <a:tcPr>
                    <a:solidFill>
                      <a:schemeClr val="accent4">
                        <a:lumMod val="20000"/>
                        <a:lumOff val="80000"/>
                      </a:schemeClr>
                    </a:solidFill>
                  </a:tcPr>
                </a:tc>
                <a:extLst>
                  <a:ext uri="{0D108BD9-81ED-4DB2-BD59-A6C34878D82A}">
                    <a16:rowId xmlns:a16="http://schemas.microsoft.com/office/drawing/2014/main" val="2885454857"/>
                  </a:ext>
                </a:extLst>
              </a:tr>
              <a:tr h="406580">
                <a:tc>
                  <a:txBody>
                    <a:bodyPr/>
                    <a:lstStyle/>
                    <a:p>
                      <a:r>
                        <a:rPr lang="en-US" sz="1400" dirty="0">
                          <a:latin typeface="Arial" panose="020B0604020202020204" pitchFamily="34" charset="0"/>
                          <a:cs typeface="Arial" panose="020B0604020202020204" pitchFamily="34" charset="0"/>
                        </a:rPr>
                        <a:t>Calcium (mg/</a:t>
                      </a:r>
                      <a:r>
                        <a:rPr lang="en-US" sz="1400" dirty="0" err="1">
                          <a:latin typeface="Arial" panose="020B0604020202020204" pitchFamily="34" charset="0"/>
                          <a:cs typeface="Arial" panose="020B0604020202020204" pitchFamily="34" charset="0"/>
                        </a:rPr>
                        <a:t>dL</a:t>
                      </a:r>
                      <a:r>
                        <a:rPr lang="en-US" sz="1400" dirty="0">
                          <a:latin typeface="Arial" panose="020B0604020202020204" pitchFamily="34" charset="0"/>
                          <a:cs typeface="Arial" panose="020B0604020202020204" pitchFamily="34" charset="0"/>
                        </a:rPr>
                        <a:t>)</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3</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5</a:t>
                      </a:r>
                    </a:p>
                  </a:txBody>
                  <a:tcPr>
                    <a:solidFill>
                      <a:schemeClr val="accent4">
                        <a:lumMod val="20000"/>
                        <a:lumOff val="80000"/>
                      </a:schemeClr>
                    </a:solidFill>
                  </a:tcPr>
                </a:tc>
                <a:extLst>
                  <a:ext uri="{0D108BD9-81ED-4DB2-BD59-A6C34878D82A}">
                    <a16:rowId xmlns:a16="http://schemas.microsoft.com/office/drawing/2014/main" val="1751776441"/>
                  </a:ext>
                </a:extLst>
              </a:tr>
              <a:tr h="590179">
                <a:tc>
                  <a:txBody>
                    <a:bodyPr/>
                    <a:lstStyle/>
                    <a:p>
                      <a:r>
                        <a:rPr lang="en-US" sz="1400" dirty="0">
                          <a:latin typeface="Arial" panose="020B0604020202020204" pitchFamily="34" charset="0"/>
                          <a:cs typeface="Arial" panose="020B0604020202020204" pitchFamily="34" charset="0"/>
                        </a:rPr>
                        <a:t>Lactate (mmol/L)</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28</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Venous: 0.5-2.2</a:t>
                      </a:r>
                    </a:p>
                    <a:p>
                      <a:r>
                        <a:rPr lang="en-US" sz="1400" dirty="0">
                          <a:latin typeface="Arial" panose="020B0604020202020204" pitchFamily="34" charset="0"/>
                          <a:cs typeface="Arial" panose="020B0604020202020204" pitchFamily="34" charset="0"/>
                        </a:rPr>
                        <a:t>Arterial: 0.5-1.2 </a:t>
                      </a:r>
                    </a:p>
                  </a:txBody>
                  <a:tcPr>
                    <a:solidFill>
                      <a:schemeClr val="accent4">
                        <a:lumMod val="20000"/>
                        <a:lumOff val="80000"/>
                      </a:schemeClr>
                    </a:solidFill>
                  </a:tcPr>
                </a:tc>
                <a:extLst>
                  <a:ext uri="{0D108BD9-81ED-4DB2-BD59-A6C34878D82A}">
                    <a16:rowId xmlns:a16="http://schemas.microsoft.com/office/drawing/2014/main" val="2202535756"/>
                  </a:ext>
                </a:extLst>
              </a:tr>
              <a:tr h="347164">
                <a:tc>
                  <a:txBody>
                    <a:bodyPr/>
                    <a:lstStyle/>
                    <a:p>
                      <a:r>
                        <a:rPr lang="en-US" sz="1400" dirty="0">
                          <a:latin typeface="Arial" panose="020B0604020202020204" pitchFamily="34" charset="0"/>
                          <a:cs typeface="Arial" panose="020B0604020202020204" pitchFamily="34" charset="0"/>
                        </a:rPr>
                        <a:t>PH</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6.0</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6.5</a:t>
                      </a:r>
                    </a:p>
                  </a:txBody>
                  <a:tcPr>
                    <a:solidFill>
                      <a:schemeClr val="accent4">
                        <a:lumMod val="20000"/>
                        <a:lumOff val="80000"/>
                      </a:schemeClr>
                    </a:solidFill>
                  </a:tcPr>
                </a:tc>
                <a:tc>
                  <a:txBody>
                    <a:bodyPr/>
                    <a:lstStyle/>
                    <a:p>
                      <a:r>
                        <a:rPr lang="en-US" sz="1400" dirty="0">
                          <a:latin typeface="Arial" panose="020B0604020202020204" pitchFamily="34" charset="0"/>
                          <a:cs typeface="Arial" panose="020B0604020202020204" pitchFamily="34" charset="0"/>
                        </a:rPr>
                        <a:t>7.35-7.45</a:t>
                      </a:r>
                    </a:p>
                  </a:txBody>
                  <a:tcPr>
                    <a:solidFill>
                      <a:schemeClr val="accent4">
                        <a:lumMod val="20000"/>
                        <a:lumOff val="80000"/>
                      </a:schemeClr>
                    </a:solidFill>
                  </a:tcPr>
                </a:tc>
                <a:extLst>
                  <a:ext uri="{0D108BD9-81ED-4DB2-BD59-A6C34878D82A}">
                    <a16:rowId xmlns:a16="http://schemas.microsoft.com/office/drawing/2014/main" val="2132312357"/>
                  </a:ext>
                </a:extLst>
              </a:tr>
            </a:tbl>
          </a:graphicData>
        </a:graphic>
      </p:graphicFrame>
    </p:spTree>
    <p:extLst>
      <p:ext uri="{BB962C8B-B14F-4D97-AF65-F5344CB8AC3E}">
        <p14:creationId xmlns:p14="http://schemas.microsoft.com/office/powerpoint/2010/main" val="366659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11FFF3-D992-4C8C-AD55-552CB7C3229F}"/>
              </a:ext>
            </a:extLst>
          </p:cNvPr>
          <p:cNvSpPr>
            <a:spLocks noGrp="1"/>
          </p:cNvSpPr>
          <p:nvPr>
            <p:ph idx="1"/>
          </p:nvPr>
        </p:nvSpPr>
        <p:spPr>
          <a:xfrm>
            <a:off x="838200" y="373487"/>
            <a:ext cx="10515600" cy="6246254"/>
          </a:xfrm>
        </p:spPr>
        <p:txBody>
          <a:bodyPr>
            <a:normAutofit/>
          </a:bodyPr>
          <a:lstStyle/>
          <a:p>
            <a:pPr marL="514350" indent="-514350">
              <a:buAutoNum type="arabicParenR"/>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r>
              <a:rPr lang="en-US" sz="2400" dirty="0">
                <a:latin typeface="Calibri" panose="020F0502020204030204" pitchFamily="34" charset="0"/>
                <a:cs typeface="Arial" panose="020B0604020202020204" pitchFamily="34" charset="0"/>
              </a:rPr>
              <a:t>Does the choice of Crystalloids in sepsis affect patient outcome?</a:t>
            </a:r>
          </a:p>
          <a:p>
            <a:pPr marL="514350" indent="-514350">
              <a:buAutoNum type="arabicParenR"/>
            </a:pPr>
            <a:endParaRPr lang="en-US" dirty="0">
              <a:latin typeface="Arial" panose="020B0604020202020204" pitchFamily="34" charset="0"/>
              <a:cs typeface="Arial" panose="020B0604020202020204" pitchFamily="34" charset="0"/>
            </a:endParaRPr>
          </a:p>
          <a:p>
            <a:pPr marL="514350" indent="-514350">
              <a:buAutoNum type="arabicParenR"/>
            </a:pPr>
            <a:endParaRPr lang="en-US" dirty="0"/>
          </a:p>
          <a:p>
            <a:pPr marL="0" indent="0">
              <a:buNone/>
            </a:pPr>
            <a:endParaRPr lang="en-US" dirty="0"/>
          </a:p>
          <a:p>
            <a:pPr marL="514350" indent="-514350">
              <a:buAutoNum type="arabicParenR"/>
            </a:pPr>
            <a:endParaRPr lang="en-US" dirty="0"/>
          </a:p>
          <a:p>
            <a:pPr marL="0" indent="0">
              <a:buNone/>
            </a:pPr>
            <a:endParaRPr lang="en-US" dirty="0"/>
          </a:p>
          <a:p>
            <a:pPr marL="514350" indent="-514350">
              <a:buAutoNum type="arabicParenR"/>
            </a:pPr>
            <a:endParaRPr lang="en-US" dirty="0"/>
          </a:p>
          <a:p>
            <a:pPr marL="514350" indent="-514350">
              <a:buAutoNum type="arabicParenR"/>
            </a:pPr>
            <a:endParaRPr lang="en-US" dirty="0"/>
          </a:p>
          <a:p>
            <a:pPr marL="514350" indent="-514350">
              <a:buAutoNum type="arabicParenR"/>
            </a:pPr>
            <a:endParaRPr lang="en-US" dirty="0"/>
          </a:p>
          <a:p>
            <a:pPr marL="514350" indent="-514350">
              <a:buAutoNum type="arabicParenR"/>
            </a:pPr>
            <a:endParaRPr lang="en-US" dirty="0"/>
          </a:p>
          <a:p>
            <a:pPr marL="0" indent="0">
              <a:buNone/>
            </a:pPr>
            <a:endParaRPr lang="en-US" dirty="0"/>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p:txBody>
      </p:sp>
      <p:pic>
        <p:nvPicPr>
          <p:cNvPr id="7" name="Picture 6">
            <a:extLst>
              <a:ext uri="{FF2B5EF4-FFF2-40B4-BE49-F238E27FC236}">
                <a16:creationId xmlns:a16="http://schemas.microsoft.com/office/drawing/2014/main" id="{F9581FA7-3641-46C3-814A-5C60E899A9C4}"/>
              </a:ext>
            </a:extLst>
          </p:cNvPr>
          <p:cNvPicPr>
            <a:picLocks noChangeAspect="1"/>
          </p:cNvPicPr>
          <p:nvPr/>
        </p:nvPicPr>
        <p:blipFill>
          <a:blip r:embed="rId3"/>
          <a:stretch>
            <a:fillRect/>
          </a:stretch>
        </p:blipFill>
        <p:spPr>
          <a:xfrm>
            <a:off x="2879892" y="1596566"/>
            <a:ext cx="6400799" cy="1280160"/>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BDF1DB35-C48A-4C5F-887B-9C1C86173686}"/>
              </a:ext>
            </a:extLst>
          </p:cNvPr>
          <p:cNvPicPr>
            <a:picLocks noChangeAspect="1"/>
          </p:cNvPicPr>
          <p:nvPr/>
        </p:nvPicPr>
        <p:blipFill>
          <a:blip r:embed="rId4"/>
          <a:stretch>
            <a:fillRect/>
          </a:stretch>
        </p:blipFill>
        <p:spPr>
          <a:xfrm>
            <a:off x="3592603" y="2979091"/>
            <a:ext cx="4963218" cy="1181265"/>
          </a:xfrm>
          <a:prstGeom prst="rect">
            <a:avLst/>
          </a:prstGeom>
        </p:spPr>
      </p:pic>
      <p:pic>
        <p:nvPicPr>
          <p:cNvPr id="13" name="Picture 12" descr="A screenshot of a cell phone&#10;&#10;Description generated with very high confidence">
            <a:extLst>
              <a:ext uri="{FF2B5EF4-FFF2-40B4-BE49-F238E27FC236}">
                <a16:creationId xmlns:a16="http://schemas.microsoft.com/office/drawing/2014/main" id="{5611DBAF-9773-488E-BDBC-14DAFE3E9424}"/>
              </a:ext>
            </a:extLst>
          </p:cNvPr>
          <p:cNvPicPr>
            <a:picLocks noChangeAspect="1"/>
          </p:cNvPicPr>
          <p:nvPr/>
        </p:nvPicPr>
        <p:blipFill>
          <a:blip r:embed="rId5"/>
          <a:stretch>
            <a:fillRect/>
          </a:stretch>
        </p:blipFill>
        <p:spPr>
          <a:xfrm>
            <a:off x="2395309" y="4690212"/>
            <a:ext cx="7487695" cy="781159"/>
          </a:xfrm>
          <a:prstGeom prst="rect">
            <a:avLst/>
          </a:prstGeom>
        </p:spPr>
      </p:pic>
      <p:pic>
        <p:nvPicPr>
          <p:cNvPr id="15" name="Picture 14" descr="A picture containing orange, indoor, person&#10;&#10;Description generated with high confidence">
            <a:extLst>
              <a:ext uri="{FF2B5EF4-FFF2-40B4-BE49-F238E27FC236}">
                <a16:creationId xmlns:a16="http://schemas.microsoft.com/office/drawing/2014/main" id="{777AC9D5-236D-4037-9FA0-5444A94A9B1E}"/>
              </a:ext>
            </a:extLst>
          </p:cNvPr>
          <p:cNvPicPr>
            <a:picLocks noChangeAspect="1"/>
          </p:cNvPicPr>
          <p:nvPr/>
        </p:nvPicPr>
        <p:blipFill>
          <a:blip r:embed="rId6"/>
          <a:stretch>
            <a:fillRect/>
          </a:stretch>
        </p:blipFill>
        <p:spPr>
          <a:xfrm>
            <a:off x="2110605" y="5668905"/>
            <a:ext cx="7811590" cy="428685"/>
          </a:xfrm>
          <a:prstGeom prst="rect">
            <a:avLst/>
          </a:prstGeom>
        </p:spPr>
      </p:pic>
      <p:sp>
        <p:nvSpPr>
          <p:cNvPr id="16" name="Rectangle 15">
            <a:extLst>
              <a:ext uri="{FF2B5EF4-FFF2-40B4-BE49-F238E27FC236}">
                <a16:creationId xmlns:a16="http://schemas.microsoft.com/office/drawing/2014/main" id="{3831BD19-B543-46E6-AFC8-BCC41D242D46}"/>
              </a:ext>
            </a:extLst>
          </p:cNvPr>
          <p:cNvSpPr/>
          <p:nvPr/>
        </p:nvSpPr>
        <p:spPr>
          <a:xfrm>
            <a:off x="2638388" y="1577111"/>
            <a:ext cx="6774287" cy="27208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C34E0CC-ED2D-4774-AF08-CEDA4ED5267A}"/>
              </a:ext>
            </a:extLst>
          </p:cNvPr>
          <p:cNvSpPr/>
          <p:nvPr/>
        </p:nvSpPr>
        <p:spPr>
          <a:xfrm>
            <a:off x="1894289" y="4582139"/>
            <a:ext cx="8358389" cy="1632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F9FBA9D-8134-4E84-9DBF-3A1DA0C9E12E}"/>
              </a:ext>
            </a:extLst>
          </p:cNvPr>
          <p:cNvSpPr txBox="1"/>
          <p:nvPr/>
        </p:nvSpPr>
        <p:spPr>
          <a:xfrm>
            <a:off x="2130362" y="6303521"/>
            <a:ext cx="7733488" cy="400110"/>
          </a:xfrm>
          <a:prstGeom prst="rect">
            <a:avLst/>
          </a:prstGeom>
          <a:noFill/>
        </p:spPr>
        <p:txBody>
          <a:bodyPr wrap="square" rtlCol="0">
            <a:spAutoFit/>
          </a:bodyPr>
          <a:lstStyle/>
          <a:p>
            <a:r>
              <a:rPr lang="en-US" sz="2000" dirty="0">
                <a:latin typeface="Calibri" panose="020F0502020204030204" pitchFamily="34" charset="0"/>
              </a:rPr>
              <a:t>Take home point: LR is better for acute fluids resuscitation in sepsis</a:t>
            </a:r>
          </a:p>
        </p:txBody>
      </p:sp>
    </p:spTree>
    <p:extLst>
      <p:ext uri="{BB962C8B-B14F-4D97-AF65-F5344CB8AC3E}">
        <p14:creationId xmlns:p14="http://schemas.microsoft.com/office/powerpoint/2010/main" val="26757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43E44-92AB-4170-A4AF-71D94085545C}"/>
              </a:ext>
            </a:extLst>
          </p:cNvPr>
          <p:cNvSpPr>
            <a:spLocks noGrp="1"/>
          </p:cNvSpPr>
          <p:nvPr>
            <p:ph idx="1"/>
          </p:nvPr>
        </p:nvSpPr>
        <p:spPr>
          <a:xfrm>
            <a:off x="685800" y="943584"/>
            <a:ext cx="10820400" cy="5275102"/>
          </a:xfrm>
        </p:spPr>
        <p:txBody>
          <a:bodyPr>
            <a:normAutofit/>
          </a:bodyPr>
          <a:lstStyle/>
          <a:p>
            <a:endParaRPr lang="en-US" dirty="0"/>
          </a:p>
          <a:p>
            <a:pPr marL="0" indent="0">
              <a:buNone/>
            </a:pPr>
            <a:endParaRPr lang="en-US" dirty="0">
              <a:latin typeface="Arial" panose="020B0604020202020204" pitchFamily="34" charset="0"/>
              <a:cs typeface="Arial" panose="020B0604020202020204" pitchFamily="34" charset="0"/>
            </a:endParaRPr>
          </a:p>
          <a:p>
            <a:pPr marL="0" indent="0">
              <a:buNone/>
            </a:pPr>
            <a:r>
              <a:rPr lang="en-US" sz="2400" dirty="0">
                <a:latin typeface="Calibri" panose="020F0502020204030204" pitchFamily="34" charset="0"/>
                <a:cs typeface="Arial" panose="020B0604020202020204" pitchFamily="34" charset="0"/>
              </a:rPr>
              <a:t>Administration of LR increases Lactic acidosis in septic patients- True or False?</a:t>
            </a:r>
          </a:p>
          <a:p>
            <a:endParaRPr lang="en-US" dirty="0">
              <a:latin typeface="Arial" panose="020B060402020202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FALSE</a:t>
            </a:r>
          </a:p>
          <a:p>
            <a:r>
              <a:rPr lang="en-US" dirty="0">
                <a:latin typeface="Calibri" panose="020F0502020204030204" pitchFamily="34" charset="0"/>
                <a:cs typeface="Arial" panose="020B0604020202020204" pitchFamily="34" charset="0"/>
              </a:rPr>
              <a:t>There is a fear that LR can worsen hyperkalemia and lactic acidosis in sepsis, but this is untrue</a:t>
            </a:r>
          </a:p>
          <a:p>
            <a:r>
              <a:rPr lang="en-US" dirty="0">
                <a:latin typeface="Calibri" panose="020F0502020204030204" pitchFamily="34" charset="0"/>
                <a:cs typeface="Arial" panose="020B0604020202020204" pitchFamily="34" charset="0"/>
              </a:rPr>
              <a:t>LR = Sodium Lactate ≠ Lactic acid</a:t>
            </a:r>
          </a:p>
          <a:p>
            <a:r>
              <a:rPr lang="en-US" dirty="0">
                <a:latin typeface="Calibri" panose="020F0502020204030204" pitchFamily="34" charset="0"/>
                <a:cs typeface="Arial" panose="020B0604020202020204" pitchFamily="34" charset="0"/>
              </a:rPr>
              <a:t>Heart and brain utilize lactate as bioenergetic fuel under ischemic conditions</a:t>
            </a:r>
          </a:p>
          <a:p>
            <a:r>
              <a:rPr lang="en-US" dirty="0">
                <a:latin typeface="Calibri" panose="020F0502020204030204" pitchFamily="34" charset="0"/>
                <a:cs typeface="Arial" panose="020B0604020202020204" pitchFamily="34" charset="0"/>
              </a:rPr>
              <a:t>Unless the patients have profound liver failure, accumulation of lactate is minimal and may be in fact beneficial</a:t>
            </a:r>
          </a:p>
          <a:p>
            <a:r>
              <a:rPr lang="en-US" dirty="0">
                <a:latin typeface="Calibri" panose="020F0502020204030204" pitchFamily="34" charset="0"/>
                <a:cs typeface="Arial" panose="020B0604020202020204" pitchFamily="34" charset="0"/>
              </a:rPr>
              <a:t>Conclusion- LR is a physiologically safe fluid choice in sepsis</a:t>
            </a:r>
          </a:p>
          <a:p>
            <a:endParaRPr lang="en-US" dirty="0"/>
          </a:p>
        </p:txBody>
      </p:sp>
    </p:spTree>
    <p:extLst>
      <p:ext uri="{BB962C8B-B14F-4D97-AF65-F5344CB8AC3E}">
        <p14:creationId xmlns:p14="http://schemas.microsoft.com/office/powerpoint/2010/main" val="200265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CDFE05-E076-446B-BC8E-D15E09B347CA}"/>
              </a:ext>
            </a:extLst>
          </p:cNvPr>
          <p:cNvSpPr>
            <a:spLocks noGrp="1"/>
          </p:cNvSpPr>
          <p:nvPr>
            <p:ph idx="1"/>
          </p:nvPr>
        </p:nvSpPr>
        <p:spPr>
          <a:xfrm>
            <a:off x="685800" y="1320800"/>
            <a:ext cx="10820400" cy="5384800"/>
          </a:xfrm>
        </p:spPr>
        <p:txBody>
          <a:bodyPr>
            <a:normAutofit fontScale="70000" lnSpcReduction="20000"/>
          </a:bodyPr>
          <a:lstStyle/>
          <a:p>
            <a:r>
              <a:rPr lang="en-US" sz="3200" u="sng" dirty="0">
                <a:solidFill>
                  <a:srgbClr val="FF0000"/>
                </a:solidFill>
                <a:latin typeface="Calibri" panose="020F0502020204030204" pitchFamily="34" charset="0"/>
                <a:cs typeface="Arial" panose="020B0604020202020204" pitchFamily="34" charset="0"/>
              </a:rPr>
              <a:t>Barriers to IV fluids on the floors:</a:t>
            </a:r>
          </a:p>
          <a:p>
            <a:pPr marL="0" indent="0">
              <a:buNone/>
            </a:pPr>
            <a:endParaRPr lang="en-US" sz="3200" u="sng" dirty="0">
              <a:solidFill>
                <a:srgbClr val="FF0000"/>
              </a:solidFill>
              <a:latin typeface="Calibri" panose="020F0502020204030204" pitchFamily="34" charset="0"/>
              <a:cs typeface="Arial" panose="020B0604020202020204" pitchFamily="34" charset="0"/>
            </a:endParaRPr>
          </a:p>
          <a:p>
            <a:pPr>
              <a:buFontTx/>
              <a:buChar char="-"/>
            </a:pPr>
            <a:r>
              <a:rPr lang="en-US" sz="3200" dirty="0">
                <a:latin typeface="Calibri" panose="020F0502020204030204" pitchFamily="34" charset="0"/>
                <a:cs typeface="Arial" panose="020B0604020202020204" pitchFamily="34" charset="0"/>
              </a:rPr>
              <a:t>Adequate amount of IVF is not given in sepsis resuscitation</a:t>
            </a:r>
          </a:p>
          <a:p>
            <a:pPr>
              <a:buFontTx/>
              <a:buChar char="-"/>
            </a:pPr>
            <a:r>
              <a:rPr lang="en-US" sz="3200" dirty="0">
                <a:latin typeface="Calibri" panose="020F0502020204030204" pitchFamily="34" charset="0"/>
                <a:cs typeface="Arial" panose="020B0604020202020204" pitchFamily="34" charset="0"/>
              </a:rPr>
              <a:t>Culture of “1 L bolus then maintenance fluids”</a:t>
            </a:r>
          </a:p>
          <a:p>
            <a:pPr>
              <a:buFontTx/>
              <a:buChar char="-"/>
            </a:pPr>
            <a:r>
              <a:rPr lang="en-US" sz="3200" dirty="0">
                <a:latin typeface="Calibri" panose="020F0502020204030204" pitchFamily="34" charset="0"/>
                <a:cs typeface="Arial" panose="020B0604020202020204" pitchFamily="34" charset="0"/>
              </a:rPr>
              <a:t> There is a fear of volume overload (CHF or renal failure patients) </a:t>
            </a:r>
          </a:p>
          <a:p>
            <a:pPr>
              <a:buFontTx/>
              <a:buChar char="-"/>
            </a:pPr>
            <a:r>
              <a:rPr lang="en-US" sz="3200" dirty="0">
                <a:latin typeface="Calibri" panose="020F0502020204030204" pitchFamily="34" charset="0"/>
                <a:cs typeface="Arial" panose="020B0604020202020204" pitchFamily="34" charset="0"/>
              </a:rPr>
              <a:t>IV access issues</a:t>
            </a:r>
          </a:p>
          <a:p>
            <a:pPr>
              <a:buFontTx/>
              <a:buChar char="-"/>
            </a:pPr>
            <a:endParaRPr lang="en-US" sz="3200" dirty="0">
              <a:latin typeface="Calibri" panose="020F0502020204030204" pitchFamily="34" charset="0"/>
              <a:cs typeface="Arial" panose="020B0604020202020204" pitchFamily="34" charset="0"/>
            </a:endParaRPr>
          </a:p>
          <a:p>
            <a:r>
              <a:rPr lang="en-US" sz="3200" u="sng" dirty="0">
                <a:solidFill>
                  <a:srgbClr val="FF0000"/>
                </a:solidFill>
                <a:latin typeface="Calibri" panose="020F0502020204030204" pitchFamily="34" charset="0"/>
                <a:cs typeface="Arial" panose="020B0604020202020204" pitchFamily="34" charset="0"/>
              </a:rPr>
              <a:t>Potential Solutions:</a:t>
            </a:r>
          </a:p>
          <a:p>
            <a:endParaRPr lang="en-US" sz="3200" u="sng" dirty="0">
              <a:solidFill>
                <a:srgbClr val="FF0000"/>
              </a:solidFill>
              <a:latin typeface="Calibri" panose="020F0502020204030204" pitchFamily="34" charset="0"/>
              <a:cs typeface="Arial" panose="020B0604020202020204" pitchFamily="34" charset="0"/>
            </a:endParaRPr>
          </a:p>
          <a:p>
            <a:pPr>
              <a:buFontTx/>
              <a:buChar char="-"/>
            </a:pPr>
            <a:r>
              <a:rPr lang="en-US" sz="3200" dirty="0">
                <a:latin typeface="Calibri" panose="020F0502020204030204" pitchFamily="34" charset="0"/>
                <a:cs typeface="Arial" panose="020B0604020202020204" pitchFamily="34" charset="0"/>
              </a:rPr>
              <a:t>Automatic IVF calculation in epic sepsis order set</a:t>
            </a:r>
          </a:p>
          <a:p>
            <a:pPr>
              <a:buFontTx/>
              <a:buChar char="-"/>
            </a:pPr>
            <a:r>
              <a:rPr lang="en-US" sz="3200" dirty="0">
                <a:latin typeface="Calibri" panose="020F0502020204030204" pitchFamily="34" charset="0"/>
                <a:cs typeface="Arial" panose="020B0604020202020204" pitchFamily="34" charset="0"/>
              </a:rPr>
              <a:t>Provider education</a:t>
            </a:r>
          </a:p>
          <a:p>
            <a:pPr>
              <a:buFontTx/>
              <a:buChar char="-"/>
            </a:pPr>
            <a:r>
              <a:rPr lang="en-US" sz="3200" dirty="0">
                <a:latin typeface="Calibri" panose="020F0502020204030204" pitchFamily="34" charset="0"/>
                <a:cs typeface="Arial" panose="020B0604020202020204" pitchFamily="34" charset="0"/>
              </a:rPr>
              <a:t>Frequent reassessment of fluid status by physical exam/bedside ECHO/CVP measurement</a:t>
            </a:r>
          </a:p>
          <a:p>
            <a:pPr>
              <a:buFontTx/>
              <a:buChar char="-"/>
            </a:pPr>
            <a:r>
              <a:rPr lang="en-US" sz="3200" dirty="0">
                <a:latin typeface="Calibri" panose="020F0502020204030204" pitchFamily="34" charset="0"/>
                <a:cs typeface="Arial" panose="020B0604020202020204" pitchFamily="34" charset="0"/>
              </a:rPr>
              <a:t>Nurse and provider communication</a:t>
            </a:r>
          </a:p>
          <a:p>
            <a:pPr>
              <a:buFontTx/>
              <a:buChar char="-"/>
            </a:pPr>
            <a:r>
              <a:rPr lang="en-US" sz="3200" dirty="0">
                <a:latin typeface="Calibri" panose="020F0502020204030204" pitchFamily="34" charset="0"/>
                <a:cs typeface="Arial" panose="020B0604020202020204" pitchFamily="34" charset="0"/>
              </a:rPr>
              <a:t>Phlebotomy/IV team/critical care stat RN/Life flight crew to help with establishing IV</a:t>
            </a:r>
          </a:p>
          <a:p>
            <a:pPr>
              <a:buFontTx/>
              <a:buChar char="-"/>
            </a:pPr>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1824064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AE73-40DE-4A55-B8DC-1E586F29EAED}"/>
              </a:ext>
            </a:extLst>
          </p:cNvPr>
          <p:cNvSpPr>
            <a:spLocks noGrp="1"/>
          </p:cNvSpPr>
          <p:nvPr>
            <p:ph type="title"/>
          </p:nvPr>
        </p:nvSpPr>
        <p:spPr>
          <a:xfrm>
            <a:off x="2992877" y="618458"/>
            <a:ext cx="8610600" cy="1293028"/>
          </a:xfrm>
        </p:spPr>
        <p:txBody>
          <a:bodyPr>
            <a:normAutofit/>
          </a:bodyPr>
          <a:lstStyle/>
          <a:p>
            <a:r>
              <a:rPr lang="en-US" sz="3600" u="sng" dirty="0">
                <a:effectLst>
                  <a:outerShdw blurRad="38100" dist="38100" dir="2700000" algn="tl">
                    <a:srgbClr val="000000">
                      <a:alpha val="43137"/>
                    </a:srgbClr>
                  </a:outerShdw>
                </a:effectLst>
              </a:rPr>
              <a:t>Strategies to increase bundle compliance</a:t>
            </a:r>
          </a:p>
        </p:txBody>
      </p:sp>
      <p:sp>
        <p:nvSpPr>
          <p:cNvPr id="3" name="Content Placeholder 2">
            <a:extLst>
              <a:ext uri="{FF2B5EF4-FFF2-40B4-BE49-F238E27FC236}">
                <a16:creationId xmlns:a16="http://schemas.microsoft.com/office/drawing/2014/main" id="{F1076557-89F0-494F-9111-8D78277C445A}"/>
              </a:ext>
            </a:extLst>
          </p:cNvPr>
          <p:cNvSpPr>
            <a:spLocks noGrp="1"/>
          </p:cNvSpPr>
          <p:nvPr>
            <p:ph idx="1"/>
          </p:nvPr>
        </p:nvSpPr>
        <p:spPr>
          <a:xfrm>
            <a:off x="685800" y="2183271"/>
            <a:ext cx="10820400" cy="4488462"/>
          </a:xfrm>
        </p:spPr>
        <p:txBody>
          <a:bodyPr>
            <a:normAutofit/>
          </a:bodyPr>
          <a:lstStyle/>
          <a:p>
            <a:r>
              <a:rPr lang="en-US" dirty="0">
                <a:latin typeface="Calibri" panose="020F0502020204030204" pitchFamily="34" charset="0"/>
              </a:rPr>
              <a:t>Based on the sepsis score, BPAs have been firing in Medical Center ED, Health Alliance and Clinton Hospitals. Plan is to roll it out for inpatient side soon. It takes providers to the FOCUSED SEPSIS ORDER SETS which will ensure bundle compliance.</a:t>
            </a:r>
          </a:p>
          <a:p>
            <a:endParaRPr lang="en-US" dirty="0">
              <a:latin typeface="Calibri" panose="020F0502020204030204" pitchFamily="34" charset="0"/>
            </a:endParaRPr>
          </a:p>
          <a:p>
            <a:r>
              <a:rPr lang="en-US" dirty="0">
                <a:latin typeface="Calibri" panose="020F0502020204030204" pitchFamily="34" charset="0"/>
              </a:rPr>
              <a:t>Sepsis timer</a:t>
            </a:r>
          </a:p>
          <a:p>
            <a:endParaRPr lang="en-US" dirty="0">
              <a:latin typeface="Calibri" panose="020F0502020204030204" pitchFamily="34" charset="0"/>
            </a:endParaRPr>
          </a:p>
          <a:p>
            <a:r>
              <a:rPr lang="en-US" dirty="0">
                <a:latin typeface="Calibri" panose="020F0502020204030204" pitchFamily="34" charset="0"/>
              </a:rPr>
              <a:t>Annual Sepsis Education to nursing and providers</a:t>
            </a:r>
          </a:p>
          <a:p>
            <a:pPr marL="0" indent="0">
              <a:buNone/>
            </a:pPr>
            <a:endParaRPr lang="en-US" dirty="0">
              <a:latin typeface="Calibri" panose="020F0502020204030204" pitchFamily="34" charset="0"/>
            </a:endParaRPr>
          </a:p>
          <a:p>
            <a:r>
              <a:rPr lang="en-US" dirty="0">
                <a:latin typeface="Calibri" panose="020F0502020204030204" pitchFamily="34" charset="0"/>
              </a:rPr>
              <a:t>Billing and coding education for providers</a:t>
            </a:r>
          </a:p>
          <a:p>
            <a:endParaRPr lang="en-US" dirty="0">
              <a:latin typeface="Calibri" panose="020F0502020204030204" pitchFamily="34" charset="0"/>
            </a:endParaRPr>
          </a:p>
          <a:p>
            <a:r>
              <a:rPr lang="en-US" dirty="0">
                <a:latin typeface="Calibri" panose="020F0502020204030204" pitchFamily="34" charset="0"/>
              </a:rPr>
              <a:t>Increase care provider involvement in Sepsis Committee</a:t>
            </a:r>
          </a:p>
        </p:txBody>
      </p:sp>
    </p:spTree>
    <p:extLst>
      <p:ext uri="{BB962C8B-B14F-4D97-AF65-F5344CB8AC3E}">
        <p14:creationId xmlns:p14="http://schemas.microsoft.com/office/powerpoint/2010/main" val="3005910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0FDC-B6FB-41E9-A448-529DC67E55C8}"/>
              </a:ext>
            </a:extLst>
          </p:cNvPr>
          <p:cNvSpPr>
            <a:spLocks noGrp="1"/>
          </p:cNvSpPr>
          <p:nvPr>
            <p:ph type="title"/>
          </p:nvPr>
        </p:nvSpPr>
        <p:spPr>
          <a:xfrm>
            <a:off x="948270" y="124780"/>
            <a:ext cx="10972800" cy="1143000"/>
          </a:xfrm>
        </p:spPr>
        <p:txBody>
          <a:bodyPr>
            <a:normAutofit/>
          </a:bodyPr>
          <a:lstStyle/>
          <a:p>
            <a:r>
              <a:rPr lang="en-US" sz="3600" u="sng" dirty="0" err="1">
                <a:effectLst>
                  <a:outerShdw blurRad="38100" dist="38100" dir="2700000" algn="tl">
                    <a:srgbClr val="000000">
                      <a:alpha val="43137"/>
                    </a:srgbClr>
                  </a:outerShdw>
                </a:effectLst>
              </a:rPr>
              <a:t>Escavo</a:t>
            </a:r>
            <a:r>
              <a:rPr lang="en-US" sz="3600" u="sng" dirty="0">
                <a:effectLst>
                  <a:outerShdw blurRad="38100" dist="38100" dir="2700000" algn="tl">
                    <a:srgbClr val="000000">
                      <a:alpha val="43137"/>
                    </a:srgbClr>
                  </a:outerShdw>
                </a:effectLst>
              </a:rPr>
              <a:t> Sepsis Timer</a:t>
            </a:r>
          </a:p>
        </p:txBody>
      </p:sp>
      <p:pic>
        <p:nvPicPr>
          <p:cNvPr id="7" name="Picture 6">
            <a:extLst>
              <a:ext uri="{FF2B5EF4-FFF2-40B4-BE49-F238E27FC236}">
                <a16:creationId xmlns:a16="http://schemas.microsoft.com/office/drawing/2014/main" id="{E3CBA649-BC82-4B55-BD89-840AD500498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10610" y="1595161"/>
            <a:ext cx="9467850" cy="5256489"/>
          </a:xfrm>
          <a:prstGeom prst="rect">
            <a:avLst/>
          </a:prstGeom>
        </p:spPr>
      </p:pic>
      <p:pic>
        <p:nvPicPr>
          <p:cNvPr id="9" name="Picture 8">
            <a:extLst>
              <a:ext uri="{FF2B5EF4-FFF2-40B4-BE49-F238E27FC236}">
                <a16:creationId xmlns:a16="http://schemas.microsoft.com/office/drawing/2014/main" id="{983A7CA2-F837-4620-9584-D3B169A5197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9781122" y="2102381"/>
            <a:ext cx="2247900" cy="4752975"/>
          </a:xfrm>
          <a:prstGeom prst="rect">
            <a:avLst/>
          </a:prstGeom>
        </p:spPr>
      </p:pic>
      <p:pic>
        <p:nvPicPr>
          <p:cNvPr id="5" name="Content Placeholder 4">
            <a:extLst>
              <a:ext uri="{FF2B5EF4-FFF2-40B4-BE49-F238E27FC236}">
                <a16:creationId xmlns:a16="http://schemas.microsoft.com/office/drawing/2014/main" id="{46E13A94-F964-46CB-A06E-3CBCD4A56663}"/>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069511" y="129621"/>
            <a:ext cx="3011139" cy="1645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653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DCBD5-AC27-4162-8321-4B5E38C904C3}"/>
              </a:ext>
            </a:extLst>
          </p:cNvPr>
          <p:cNvSpPr>
            <a:spLocks noGrp="1"/>
          </p:cNvSpPr>
          <p:nvPr>
            <p:ph type="title"/>
          </p:nvPr>
        </p:nvSpPr>
        <p:spPr>
          <a:xfrm>
            <a:off x="3596640" y="517098"/>
            <a:ext cx="8412480" cy="1293028"/>
          </a:xfrm>
        </p:spPr>
        <p:txBody>
          <a:bodyPr>
            <a:normAutofit/>
          </a:bodyPr>
          <a:lstStyle/>
          <a:p>
            <a:r>
              <a:rPr lang="en-US" sz="3600" u="sng" dirty="0">
                <a:effectLst>
                  <a:outerShdw blurRad="38100" dist="38100" dir="2700000" algn="tl">
                    <a:srgbClr val="000000">
                      <a:alpha val="43137"/>
                    </a:srgbClr>
                  </a:outerShdw>
                </a:effectLst>
              </a:rPr>
              <a:t>Sepsis: a medical emergency</a:t>
            </a:r>
          </a:p>
        </p:txBody>
      </p:sp>
      <p:sp>
        <p:nvSpPr>
          <p:cNvPr id="3" name="Content Placeholder 2">
            <a:extLst>
              <a:ext uri="{FF2B5EF4-FFF2-40B4-BE49-F238E27FC236}">
                <a16:creationId xmlns:a16="http://schemas.microsoft.com/office/drawing/2014/main" id="{E4756952-01C0-4269-8196-5370C23A8F76}"/>
              </a:ext>
            </a:extLst>
          </p:cNvPr>
          <p:cNvSpPr>
            <a:spLocks noGrp="1"/>
          </p:cNvSpPr>
          <p:nvPr>
            <p:ph idx="1"/>
          </p:nvPr>
        </p:nvSpPr>
        <p:spPr>
          <a:xfrm>
            <a:off x="4673600" y="1777285"/>
            <a:ext cx="7335520" cy="4855335"/>
          </a:xfrm>
        </p:spPr>
        <p:txBody>
          <a:bodyPr>
            <a:normAutofit/>
          </a:bodyPr>
          <a:lstStyle/>
          <a:p>
            <a:r>
              <a:rPr lang="en-US" sz="2000" dirty="0">
                <a:latin typeface="Calibri" panose="020F0502020204030204" pitchFamily="34" charset="0"/>
                <a:cs typeface="Arial" panose="020B0604020202020204" pitchFamily="34" charset="0"/>
              </a:rPr>
              <a:t>Severe sepsis can deteriorate quickly into septic shock, cause organ dysfunction and become lethal. Early detection and prompt treatment of sepsis saves lives </a:t>
            </a:r>
          </a:p>
          <a:p>
            <a:endParaRPr lang="en-US" sz="2000" dirty="0">
              <a:latin typeface="Calibri" panose="020F0502020204030204" pitchFamily="34" charset="0"/>
              <a:cs typeface="Arial" panose="020B0604020202020204" pitchFamily="34" charset="0"/>
            </a:endParaRPr>
          </a:p>
          <a:p>
            <a:r>
              <a:rPr lang="en-US" sz="2000" dirty="0">
                <a:latin typeface="Calibri" panose="020F0502020204030204" pitchFamily="34" charset="0"/>
                <a:cs typeface="Arial" panose="020B0604020202020204" pitchFamily="34" charset="0"/>
              </a:rPr>
              <a:t>Time = Life</a:t>
            </a:r>
          </a:p>
          <a:p>
            <a:endParaRPr lang="en-US" sz="2000" dirty="0">
              <a:latin typeface="Calibri" panose="020F0502020204030204" pitchFamily="34" charset="0"/>
              <a:cs typeface="Arial" panose="020B0604020202020204" pitchFamily="34" charset="0"/>
            </a:endParaRPr>
          </a:p>
          <a:p>
            <a:r>
              <a:rPr lang="en-US" sz="2000" dirty="0">
                <a:latin typeface="Calibri" panose="020F0502020204030204" pitchFamily="34" charset="0"/>
                <a:cs typeface="Arial" panose="020B0604020202020204" pitchFamily="34" charset="0"/>
              </a:rPr>
              <a:t>Similar to acute MI, Trauma and Stroke,  quick and appropriate interventions in the initial hours after development of severe sepsis influence patient outcomes </a:t>
            </a:r>
          </a:p>
          <a:p>
            <a:endParaRPr lang="en-US" sz="2000" dirty="0">
              <a:latin typeface="Calibri" panose="020F0502020204030204" pitchFamily="34" charset="0"/>
              <a:cs typeface="Arial" panose="020B0604020202020204" pitchFamily="34" charset="0"/>
            </a:endParaRPr>
          </a:p>
          <a:p>
            <a:r>
              <a:rPr lang="en-US" sz="2000" dirty="0">
                <a:latin typeface="Calibri" panose="020F0502020204030204" pitchFamily="34" charset="0"/>
                <a:cs typeface="Arial" panose="020B0604020202020204" pitchFamily="34" charset="0"/>
              </a:rPr>
              <a:t>Many institutions are working diligently towards early recognition of sepsis and developing collaborative RN-MD protocols for sepsis care on the floor. These initiatives have shown to improve mortality rates</a:t>
            </a:r>
          </a:p>
          <a:p>
            <a:endParaRPr lang="en-US" dirty="0">
              <a:latin typeface="Calibri" panose="020F0502020204030204" pitchFamily="34" charset="0"/>
              <a:cs typeface="Arial" panose="020B0604020202020204" pitchFamily="34" charset="0"/>
            </a:endParaRPr>
          </a:p>
          <a:p>
            <a:pPr marL="0" indent="0">
              <a:buNone/>
            </a:pPr>
            <a:endParaRPr lang="en-US" sz="2000" dirty="0"/>
          </a:p>
          <a:p>
            <a:pPr marL="0" indent="0">
              <a:buNone/>
            </a:pPr>
            <a:endParaRPr lang="en-US" sz="2000" dirty="0"/>
          </a:p>
        </p:txBody>
      </p:sp>
      <p:pic>
        <p:nvPicPr>
          <p:cNvPr id="7" name="Picture 6" descr="A close up of a logo&#10;&#10;Description generated with very high confidence">
            <a:extLst>
              <a:ext uri="{FF2B5EF4-FFF2-40B4-BE49-F238E27FC236}">
                <a16:creationId xmlns:a16="http://schemas.microsoft.com/office/drawing/2014/main" id="{DEDF3056-056B-49E7-8739-271F57EB188C}"/>
              </a:ext>
            </a:extLst>
          </p:cNvPr>
          <p:cNvPicPr>
            <a:picLocks noChangeAspect="1"/>
          </p:cNvPicPr>
          <p:nvPr/>
        </p:nvPicPr>
        <p:blipFill>
          <a:blip r:embed="rId3"/>
          <a:stretch>
            <a:fillRect/>
          </a:stretch>
        </p:blipFill>
        <p:spPr>
          <a:xfrm>
            <a:off x="243839" y="1965451"/>
            <a:ext cx="3770375" cy="1197818"/>
          </a:xfrm>
          <a:prstGeom prst="rect">
            <a:avLst/>
          </a:prstGeom>
        </p:spPr>
        <p:style>
          <a:lnRef idx="1">
            <a:schemeClr val="accent4"/>
          </a:lnRef>
          <a:fillRef idx="3">
            <a:schemeClr val="accent4"/>
          </a:fillRef>
          <a:effectRef idx="2">
            <a:schemeClr val="accent4"/>
          </a:effectRef>
          <a:fontRef idx="minor">
            <a:schemeClr val="lt1"/>
          </a:fontRef>
        </p:style>
      </p:pic>
      <p:pic>
        <p:nvPicPr>
          <p:cNvPr id="11" name="Picture 10">
            <a:extLst>
              <a:ext uri="{FF2B5EF4-FFF2-40B4-BE49-F238E27FC236}">
                <a16:creationId xmlns:a16="http://schemas.microsoft.com/office/drawing/2014/main" id="{1F32CDC0-B581-4473-A153-56BA8CC5144A}"/>
              </a:ext>
            </a:extLst>
          </p:cNvPr>
          <p:cNvPicPr>
            <a:picLocks noChangeAspect="1"/>
          </p:cNvPicPr>
          <p:nvPr/>
        </p:nvPicPr>
        <p:blipFill>
          <a:blip r:embed="rId4"/>
          <a:stretch>
            <a:fillRect/>
          </a:stretch>
        </p:blipFill>
        <p:spPr>
          <a:xfrm>
            <a:off x="243839" y="4270525"/>
            <a:ext cx="3770375" cy="567660"/>
          </a:xfrm>
          <a:prstGeom prst="rect">
            <a:avLst/>
          </a:prstGeom>
        </p:spPr>
        <p:style>
          <a:lnRef idx="1">
            <a:schemeClr val="accent4"/>
          </a:lnRef>
          <a:fillRef idx="2">
            <a:schemeClr val="accent4"/>
          </a:fillRef>
          <a:effectRef idx="1">
            <a:schemeClr val="accent4"/>
          </a:effectRef>
          <a:fontRef idx="minor">
            <a:schemeClr val="dk1"/>
          </a:fontRef>
        </p:style>
      </p:pic>
      <p:pic>
        <p:nvPicPr>
          <p:cNvPr id="20" name="Picture 19" descr="A close up of a logo&#10;&#10;Description generated with very high confidence">
            <a:extLst>
              <a:ext uri="{FF2B5EF4-FFF2-40B4-BE49-F238E27FC236}">
                <a16:creationId xmlns:a16="http://schemas.microsoft.com/office/drawing/2014/main" id="{092F80DC-6485-4F72-AEB3-876A3AE6CBF1}"/>
              </a:ext>
            </a:extLst>
          </p:cNvPr>
          <p:cNvPicPr>
            <a:picLocks noChangeAspect="1"/>
          </p:cNvPicPr>
          <p:nvPr/>
        </p:nvPicPr>
        <p:blipFill>
          <a:blip r:embed="rId5"/>
          <a:stretch>
            <a:fillRect/>
          </a:stretch>
        </p:blipFill>
        <p:spPr>
          <a:xfrm>
            <a:off x="335281" y="5654549"/>
            <a:ext cx="3678933" cy="680024"/>
          </a:xfrm>
          <a:prstGeom prst="rect">
            <a:avLst/>
          </a:prstGeom>
          <a:ln>
            <a:solidFill>
              <a:srgbClr val="FFCE19"/>
            </a:solidFill>
          </a:ln>
        </p:spPr>
      </p:pic>
    </p:spTree>
    <p:extLst>
      <p:ext uri="{BB962C8B-B14F-4D97-AF65-F5344CB8AC3E}">
        <p14:creationId xmlns:p14="http://schemas.microsoft.com/office/powerpoint/2010/main" val="419357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50357" y="583749"/>
            <a:ext cx="8610600" cy="1293028"/>
          </a:xfrm>
        </p:spPr>
        <p:txBody>
          <a:bodyPr>
            <a:normAutofit/>
          </a:bodyPr>
          <a:lstStyle/>
          <a:p>
            <a:pPr algn="ctr"/>
            <a:r>
              <a:rPr lang="en-US" sz="3600" u="sng" dirty="0">
                <a:effectLst>
                  <a:outerShdw blurRad="38100" dist="38100" dir="2700000" algn="tl">
                    <a:srgbClr val="000000">
                      <a:alpha val="43137"/>
                    </a:srgbClr>
                  </a:outerShdw>
                </a:effectLst>
              </a:rPr>
              <a:t>Sepsis documentation tips</a:t>
            </a:r>
          </a:p>
        </p:txBody>
      </p:sp>
      <p:sp>
        <p:nvSpPr>
          <p:cNvPr id="9" name="Content Placeholder 8"/>
          <p:cNvSpPr>
            <a:spLocks noGrp="1"/>
          </p:cNvSpPr>
          <p:nvPr>
            <p:ph idx="1"/>
          </p:nvPr>
        </p:nvSpPr>
        <p:spPr>
          <a:xfrm>
            <a:off x="899160" y="2148840"/>
            <a:ext cx="10424160" cy="4343400"/>
          </a:xfrm>
          <a:noFill/>
        </p:spPr>
        <p:txBody>
          <a:bodyPr>
            <a:normAutofit/>
          </a:bodyPr>
          <a:lstStyle/>
          <a:p>
            <a:r>
              <a:rPr lang="en-US" dirty="0">
                <a:latin typeface="Calibri" panose="020F0502020204030204" pitchFamily="34" charset="0"/>
                <a:cs typeface="Arial" panose="020B0604020202020204" pitchFamily="34" charset="0"/>
              </a:rPr>
              <a:t>Sepsis is the number 1 Clinical Documentation Improvement (CDI) Query</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Clearly document if Sepsis was present on admission (POA) as it drives principal diagnosis selection</a:t>
            </a:r>
          </a:p>
          <a:p>
            <a:pPr marL="0" indent="0">
              <a:buNone/>
            </a:pPr>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Clear documentation of presumed/suspected or proven </a:t>
            </a:r>
            <a:r>
              <a:rPr lang="en-US" u="sng" dirty="0">
                <a:latin typeface="Calibri" panose="020F0502020204030204" pitchFamily="34" charset="0"/>
                <a:cs typeface="Arial" panose="020B0604020202020204" pitchFamily="34" charset="0"/>
              </a:rPr>
              <a:t>source of infection </a:t>
            </a:r>
            <a:r>
              <a:rPr lang="en-US" dirty="0">
                <a:latin typeface="Calibri" panose="020F0502020204030204" pitchFamily="34" charset="0"/>
                <a:cs typeface="Arial" panose="020B0604020202020204" pitchFamily="34" charset="0"/>
              </a:rPr>
              <a:t>is important</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BE CLEAR, BE CONSISTENT!</a:t>
            </a:r>
          </a:p>
        </p:txBody>
      </p:sp>
    </p:spTree>
    <p:extLst>
      <p:ext uri="{BB962C8B-B14F-4D97-AF65-F5344CB8AC3E}">
        <p14:creationId xmlns:p14="http://schemas.microsoft.com/office/powerpoint/2010/main" val="162574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D1439-3A9C-4369-A7A3-C1268C0E929B}"/>
              </a:ext>
            </a:extLst>
          </p:cNvPr>
          <p:cNvSpPr>
            <a:spLocks noGrp="1"/>
          </p:cNvSpPr>
          <p:nvPr>
            <p:ph idx="1"/>
          </p:nvPr>
        </p:nvSpPr>
        <p:spPr>
          <a:xfrm>
            <a:off x="685800" y="1689384"/>
            <a:ext cx="10820400" cy="5120640"/>
          </a:xfrm>
        </p:spPr>
        <p:txBody>
          <a:bodyPr>
            <a:normAutofit fontScale="62500" lnSpcReduction="20000"/>
          </a:bodyPr>
          <a:lstStyle/>
          <a:p>
            <a:r>
              <a:rPr lang="en-US" sz="3200" u="sng" dirty="0">
                <a:latin typeface="Calibri" panose="020F0502020204030204" pitchFamily="34" charset="0"/>
                <a:cs typeface="Arial" panose="020B0604020202020204" pitchFamily="34" charset="0"/>
              </a:rPr>
              <a:t>Acute organ failure </a:t>
            </a:r>
            <a:r>
              <a:rPr lang="en-US" sz="3200" dirty="0">
                <a:latin typeface="Calibri" panose="020F0502020204030204" pitchFamily="34" charset="0"/>
                <a:cs typeface="Arial" panose="020B0604020202020204" pitchFamily="34" charset="0"/>
              </a:rPr>
              <a:t>linked to Sepsis must be clearly described. It is a mortality predictor</a:t>
            </a:r>
          </a:p>
          <a:p>
            <a:pPr marL="0" indent="0">
              <a:buNone/>
            </a:pPr>
            <a:r>
              <a:rPr lang="en-US" sz="3200" dirty="0">
                <a:latin typeface="Calibri" panose="020F0502020204030204" pitchFamily="34" charset="0"/>
                <a:cs typeface="Arial" panose="020B0604020202020204" pitchFamily="34" charset="0"/>
              </a:rPr>
              <a:t>~ Examples: Acute Renal Failure related to Sepsis, Sepsis with associated  acute respiratory failure</a:t>
            </a:r>
          </a:p>
          <a:p>
            <a:pPr marL="2286000" lvl="5" indent="0">
              <a:buNone/>
            </a:pPr>
            <a:endParaRPr lang="en-US" sz="3200" dirty="0">
              <a:latin typeface="Calibri" panose="020F0502020204030204" pitchFamily="34" charset="0"/>
              <a:cs typeface="Arial" panose="020B0604020202020204" pitchFamily="34" charset="0"/>
            </a:endParaRPr>
          </a:p>
          <a:p>
            <a:r>
              <a:rPr lang="en-US" sz="3200" dirty="0">
                <a:latin typeface="Calibri" panose="020F0502020204030204" pitchFamily="34" charset="0"/>
                <a:cs typeface="Arial" panose="020B0604020202020204" pitchFamily="34" charset="0"/>
              </a:rPr>
              <a:t>Septic Shock is Sepsis with hypotension </a:t>
            </a:r>
            <a:r>
              <a:rPr lang="en-US" sz="3200" b="1" dirty="0">
                <a:latin typeface="Calibri" panose="020F0502020204030204" pitchFamily="34" charset="0"/>
                <a:cs typeface="Arial" panose="020B0604020202020204" pitchFamily="34" charset="0"/>
              </a:rPr>
              <a:t>refractory</a:t>
            </a:r>
            <a:r>
              <a:rPr lang="en-US" sz="3200" dirty="0">
                <a:latin typeface="Calibri" panose="020F0502020204030204" pitchFamily="34" charset="0"/>
                <a:cs typeface="Arial" panose="020B0604020202020204" pitchFamily="34" charset="0"/>
              </a:rPr>
              <a:t> to adequate fluid resuscitation. Septic shock is a mortality predictor</a:t>
            </a:r>
          </a:p>
          <a:p>
            <a:pPr marL="0" indent="0">
              <a:buNone/>
            </a:pPr>
            <a:r>
              <a:rPr lang="en-US" sz="3200" dirty="0">
                <a:latin typeface="Calibri" panose="020F0502020204030204" pitchFamily="34" charset="0"/>
                <a:cs typeface="Arial" panose="020B0604020202020204" pitchFamily="34" charset="0"/>
              </a:rPr>
              <a:t>~ Example: Severe Sepsis with Septic Shock</a:t>
            </a:r>
          </a:p>
          <a:p>
            <a:pPr marL="2286000" lvl="5" indent="0">
              <a:buNone/>
            </a:pPr>
            <a:endParaRPr lang="en-US" sz="3200" dirty="0">
              <a:latin typeface="Calibri" panose="020F0502020204030204" pitchFamily="34" charset="0"/>
              <a:cs typeface="Arial" panose="020B0604020202020204" pitchFamily="34" charset="0"/>
            </a:endParaRPr>
          </a:p>
          <a:p>
            <a:r>
              <a:rPr lang="en-US" sz="3200" dirty="0">
                <a:latin typeface="Calibri" panose="020F0502020204030204" pitchFamily="34" charset="0"/>
                <a:cs typeface="Arial" panose="020B0604020202020204" pitchFamily="34" charset="0"/>
              </a:rPr>
              <a:t>Consistency of Sepsis documentation is key!</a:t>
            </a:r>
          </a:p>
          <a:p>
            <a:pPr marL="0" indent="0">
              <a:buNone/>
            </a:pPr>
            <a:r>
              <a:rPr lang="en-US" sz="3200" dirty="0">
                <a:latin typeface="Calibri" panose="020F0502020204030204" pitchFamily="34" charset="0"/>
                <a:cs typeface="Arial" panose="020B0604020202020204" pitchFamily="34" charset="0"/>
              </a:rPr>
              <a:t>	~ Common pitfall is that Sepsis is initially documented but not thereafter. Document in discharge 	   summary also</a:t>
            </a:r>
          </a:p>
          <a:p>
            <a:pPr marL="0" indent="0">
              <a:buNone/>
            </a:pPr>
            <a:r>
              <a:rPr lang="en-US" sz="3200" dirty="0">
                <a:latin typeface="Calibri" panose="020F0502020204030204" pitchFamily="34" charset="0"/>
                <a:cs typeface="Arial" panose="020B0604020202020204" pitchFamily="34" charset="0"/>
              </a:rPr>
              <a:t>	~ Evaluations and treatments must be discussed</a:t>
            </a:r>
          </a:p>
          <a:p>
            <a:pPr marL="0" indent="0">
              <a:buNone/>
            </a:pPr>
            <a:r>
              <a:rPr lang="en-US" sz="3200" dirty="0">
                <a:latin typeface="Calibri" panose="020F0502020204030204" pitchFamily="34" charset="0"/>
                <a:cs typeface="Arial" panose="020B0604020202020204" pitchFamily="34" charset="0"/>
              </a:rPr>
              <a:t>	~ If Sepsis was ruled out, clearly document it</a:t>
            </a:r>
          </a:p>
          <a:p>
            <a:pPr marL="0" indent="0">
              <a:buNone/>
            </a:pPr>
            <a:endParaRPr lang="en-US" sz="3200" dirty="0">
              <a:latin typeface="Calibri" panose="020F0502020204030204" pitchFamily="34" charset="0"/>
              <a:cs typeface="Arial" panose="020B0604020202020204" pitchFamily="34" charset="0"/>
            </a:endParaRPr>
          </a:p>
          <a:p>
            <a:r>
              <a:rPr lang="en-US" sz="3200" dirty="0">
                <a:latin typeface="Calibri" panose="020F0502020204030204" pitchFamily="34" charset="0"/>
                <a:cs typeface="Arial" panose="020B0604020202020204" pitchFamily="34" charset="0"/>
              </a:rPr>
              <a:t>Avoid using  terms like Urosepsis. Document Sepsis secondary to UTI</a:t>
            </a:r>
          </a:p>
          <a:p>
            <a:pPr marL="2286000" lvl="5" indent="0">
              <a:buNone/>
            </a:pPr>
            <a:r>
              <a:rPr lang="en-US" sz="3500" dirty="0">
                <a:latin typeface="Arial" panose="020B0604020202020204" pitchFamily="34" charset="0"/>
                <a:cs typeface="Arial" panose="020B0604020202020204" pitchFamily="34" charset="0"/>
              </a:rPr>
              <a:t> </a:t>
            </a:r>
          </a:p>
          <a:p>
            <a:pPr marL="2286000" lvl="5"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65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090" y="628905"/>
            <a:ext cx="8610600" cy="1293028"/>
          </a:xfrm>
        </p:spPr>
        <p:txBody>
          <a:bodyPr>
            <a:normAutofit/>
          </a:bodyPr>
          <a:lstStyle/>
          <a:p>
            <a:pPr algn="ctr"/>
            <a:r>
              <a:rPr lang="en-US" sz="3600" u="sng" dirty="0">
                <a:effectLst>
                  <a:outerShdw blurRad="38100" dist="38100" dir="2700000" algn="tl">
                    <a:srgbClr val="000000">
                      <a:alpha val="43137"/>
                    </a:srgbClr>
                  </a:outerShdw>
                </a:effectLst>
              </a:rPr>
              <a:t>Excellent Physician Sepsis Documentation </a:t>
            </a:r>
          </a:p>
        </p:txBody>
      </p:sp>
      <p:sp>
        <p:nvSpPr>
          <p:cNvPr id="4" name="Content Placeholder 3"/>
          <p:cNvSpPr>
            <a:spLocks noGrp="1"/>
          </p:cNvSpPr>
          <p:nvPr>
            <p:ph idx="1"/>
          </p:nvPr>
        </p:nvSpPr>
        <p:spPr>
          <a:xfrm>
            <a:off x="685800" y="2341317"/>
            <a:ext cx="10820400" cy="4024125"/>
          </a:xfrm>
        </p:spPr>
        <p:txBody>
          <a:bodyPr>
            <a:normAutofit/>
          </a:bodyPr>
          <a:lstStyle/>
          <a:p>
            <a:r>
              <a:rPr lang="en-US" sz="2400" dirty="0">
                <a:latin typeface="Calibri" panose="020F0502020204030204" pitchFamily="34" charset="0"/>
                <a:cs typeface="Arial" panose="020B0604020202020204" pitchFamily="34" charset="0"/>
              </a:rPr>
              <a:t>“Sepsis secondary to gram-negative UTI with associated end organ damage in the form of acute renal failure”</a:t>
            </a:r>
          </a:p>
          <a:p>
            <a:endParaRPr lang="en-US" sz="2400" dirty="0">
              <a:latin typeface="Calibri" panose="020F0502020204030204" pitchFamily="34" charset="0"/>
              <a:cs typeface="Arial" panose="020B0604020202020204" pitchFamily="34" charset="0"/>
            </a:endParaRPr>
          </a:p>
          <a:p>
            <a:r>
              <a:rPr lang="en-US" sz="2400" dirty="0">
                <a:latin typeface="Calibri" panose="020F0502020204030204" pitchFamily="34" charset="0"/>
                <a:cs typeface="Arial" panose="020B0604020202020204" pitchFamily="34" charset="0"/>
              </a:rPr>
              <a:t>“She received four liters of IV fluid and was admitted to the intensive care unit, for hypotension refractory to fluids. Patient was started on a Levophed drip for septic shock.”</a:t>
            </a:r>
          </a:p>
          <a:p>
            <a:endParaRPr lang="en-US" sz="2400" dirty="0">
              <a:latin typeface="Calibri" panose="020F0502020204030204" pitchFamily="34" charset="0"/>
              <a:cs typeface="Arial" panose="020B0604020202020204" pitchFamily="34" charset="0"/>
            </a:endParaRPr>
          </a:p>
          <a:p>
            <a:r>
              <a:rPr lang="en-US" sz="2400" dirty="0">
                <a:latin typeface="Calibri" panose="020F0502020204030204" pitchFamily="34" charset="0"/>
                <a:cs typeface="Arial" panose="020B0604020202020204" pitchFamily="34" charset="0"/>
              </a:rPr>
              <a:t>“Systemic inflammatory response syndrome secondary to acute gouty arthritis” </a:t>
            </a:r>
          </a:p>
        </p:txBody>
      </p:sp>
    </p:spTree>
    <p:extLst>
      <p:ext uri="{BB962C8B-B14F-4D97-AF65-F5344CB8AC3E}">
        <p14:creationId xmlns:p14="http://schemas.microsoft.com/office/powerpoint/2010/main" val="292018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15324-98EE-4370-8001-85C1278A1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red text&#10;&#10;Description generated with high confidence">
            <a:extLst>
              <a:ext uri="{FF2B5EF4-FFF2-40B4-BE49-F238E27FC236}">
                <a16:creationId xmlns:a16="http://schemas.microsoft.com/office/drawing/2014/main" id="{14E49BFF-40A2-4616-8638-9CBE4EC1F6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782B6E0A-F4CA-4E1E-862A-EF13B5A03776}"/>
              </a:ext>
            </a:extLst>
          </p:cNvPr>
          <p:cNvSpPr>
            <a:spLocks noGrp="1"/>
          </p:cNvSpPr>
          <p:nvPr>
            <p:ph type="title"/>
          </p:nvPr>
        </p:nvSpPr>
        <p:spPr>
          <a:xfrm>
            <a:off x="685799" y="357970"/>
            <a:ext cx="3977639" cy="1600200"/>
          </a:xfrm>
        </p:spPr>
        <p:txBody>
          <a:bodyPr anchor="b">
            <a:normAutofit/>
          </a:bodyPr>
          <a:lstStyle/>
          <a:p>
            <a:pPr algn="l"/>
            <a:r>
              <a:rPr lang="en-US" sz="2700" u="sng" dirty="0">
                <a:effectLst>
                  <a:outerShdw blurRad="38100" dist="38100" dir="2700000" algn="tl">
                    <a:srgbClr val="000000">
                      <a:alpha val="43137"/>
                    </a:srgbClr>
                  </a:outerShdw>
                </a:effectLst>
              </a:rPr>
              <a:t>Acknowledgement</a:t>
            </a:r>
          </a:p>
        </p:txBody>
      </p:sp>
      <p:sp>
        <p:nvSpPr>
          <p:cNvPr id="3" name="Content Placeholder 2">
            <a:extLst>
              <a:ext uri="{FF2B5EF4-FFF2-40B4-BE49-F238E27FC236}">
                <a16:creationId xmlns:a16="http://schemas.microsoft.com/office/drawing/2014/main" id="{5A851394-6C72-4FD7-A873-9D53D05F10F0}"/>
              </a:ext>
            </a:extLst>
          </p:cNvPr>
          <p:cNvSpPr>
            <a:spLocks noGrp="1"/>
          </p:cNvSpPr>
          <p:nvPr>
            <p:ph idx="1"/>
          </p:nvPr>
        </p:nvSpPr>
        <p:spPr>
          <a:xfrm>
            <a:off x="685800" y="2364573"/>
            <a:ext cx="3977639" cy="3854112"/>
          </a:xfrm>
        </p:spPr>
        <p:txBody>
          <a:bodyPr>
            <a:normAutofit/>
          </a:bodyPr>
          <a:lstStyle/>
          <a:p>
            <a:r>
              <a:rPr lang="en-US" sz="2400" dirty="0">
                <a:latin typeface="Calibri" panose="020F0502020204030204" pitchFamily="34" charset="0"/>
              </a:rPr>
              <a:t>Thanks to Michelle Kelley, Dr. Kennedy and the Sepsis Committee</a:t>
            </a:r>
          </a:p>
          <a:p>
            <a:r>
              <a:rPr lang="en-US" sz="2400" dirty="0">
                <a:latin typeface="Calibri" panose="020F0502020204030204" pitchFamily="34" charset="0"/>
              </a:rPr>
              <a:t>QS colleagues, QS Coaches and QS mentor Dr. </a:t>
            </a:r>
            <a:r>
              <a:rPr lang="en-US" sz="2400" dirty="0" err="1">
                <a:latin typeface="Calibri" panose="020F0502020204030204" pitchFamily="34" charset="0"/>
              </a:rPr>
              <a:t>Ambrus</a:t>
            </a:r>
            <a:endParaRPr lang="en-US" sz="2400" dirty="0">
              <a:latin typeface="Calibri" panose="020F0502020204030204" pitchFamily="34" charset="0"/>
            </a:endParaRPr>
          </a:p>
          <a:p>
            <a:r>
              <a:rPr lang="en-US" sz="2400" dirty="0">
                <a:latin typeface="Calibri" panose="020F0502020204030204" pitchFamily="34" charset="0"/>
              </a:rPr>
              <a:t>IM residents</a:t>
            </a:r>
          </a:p>
        </p:txBody>
      </p:sp>
      <p:pic>
        <p:nvPicPr>
          <p:cNvPr id="5" name="Picture 4" descr="A picture containing grass&#10;&#10;Description generated with very high confidence">
            <a:extLst>
              <a:ext uri="{FF2B5EF4-FFF2-40B4-BE49-F238E27FC236}">
                <a16:creationId xmlns:a16="http://schemas.microsoft.com/office/drawing/2014/main" id="{0FFBA447-6170-4809-9E25-A4253330D1A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19456" y="1630923"/>
            <a:ext cx="6533501" cy="3838431"/>
          </a:xfrm>
          <a:prstGeom prst="rect">
            <a:avLst/>
          </a:prstGeom>
        </p:spPr>
      </p:pic>
    </p:spTree>
    <p:extLst>
      <p:ext uri="{BB962C8B-B14F-4D97-AF65-F5344CB8AC3E}">
        <p14:creationId xmlns:p14="http://schemas.microsoft.com/office/powerpoint/2010/main" val="189610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F2DD-BE5A-4962-A996-7C6CB608DE01}"/>
              </a:ext>
            </a:extLst>
          </p:cNvPr>
          <p:cNvSpPr>
            <a:spLocks noGrp="1"/>
          </p:cNvSpPr>
          <p:nvPr>
            <p:ph type="title"/>
          </p:nvPr>
        </p:nvSpPr>
        <p:spPr>
          <a:xfrm>
            <a:off x="2045593" y="764373"/>
            <a:ext cx="8610600" cy="1293028"/>
          </a:xfrm>
        </p:spPr>
        <p:txBody>
          <a:bodyPr>
            <a:normAutofit/>
          </a:bodyPr>
          <a:lstStyle/>
          <a:p>
            <a:r>
              <a:rPr lang="en-US" sz="3600" u="sng" dirty="0">
                <a:effectLst>
                  <a:outerShdw blurRad="38100" dist="38100" dir="2700000" algn="tl">
                    <a:srgbClr val="000000">
                      <a:alpha val="43137"/>
                    </a:srgbClr>
                  </a:outerShdw>
                </a:effectLst>
              </a:rPr>
              <a:t>What is Sepsis?</a:t>
            </a:r>
          </a:p>
        </p:txBody>
      </p:sp>
      <p:sp>
        <p:nvSpPr>
          <p:cNvPr id="3" name="Content Placeholder 2">
            <a:extLst>
              <a:ext uri="{FF2B5EF4-FFF2-40B4-BE49-F238E27FC236}">
                <a16:creationId xmlns:a16="http://schemas.microsoft.com/office/drawing/2014/main" id="{7DD22506-0646-4795-82E3-B6E0E2298B49}"/>
              </a:ext>
            </a:extLst>
          </p:cNvPr>
          <p:cNvSpPr>
            <a:spLocks noGrp="1"/>
          </p:cNvSpPr>
          <p:nvPr>
            <p:ph idx="1"/>
          </p:nvPr>
        </p:nvSpPr>
        <p:spPr>
          <a:xfrm>
            <a:off x="685800" y="2246076"/>
            <a:ext cx="10820400" cy="4024125"/>
          </a:xfrm>
        </p:spPr>
        <p:txBody>
          <a:bodyPr>
            <a:normAutofit/>
          </a:bodyPr>
          <a:lstStyle/>
          <a:p>
            <a:r>
              <a:rPr lang="en-US" sz="2400" dirty="0">
                <a:latin typeface="Calibri" panose="020F0502020204030204" pitchFamily="34" charset="0"/>
                <a:cs typeface="Arial" panose="020B0604020202020204" pitchFamily="34" charset="0"/>
              </a:rPr>
              <a:t>Third International Consensus Definitions for Sepsis and Septic Shock (SEP-3) defines Sepsis as life-threatening organ dysfunction due to a dysregulated host response to infection</a:t>
            </a:r>
          </a:p>
          <a:p>
            <a:endParaRPr lang="en-US" sz="2400" dirty="0">
              <a:latin typeface="Calibri" panose="020F0502020204030204" pitchFamily="34" charset="0"/>
              <a:cs typeface="Arial" panose="020B0604020202020204" pitchFamily="34" charset="0"/>
            </a:endParaRPr>
          </a:p>
          <a:p>
            <a:r>
              <a:rPr lang="en-US" sz="2400" dirty="0">
                <a:latin typeface="Calibri" panose="020F0502020204030204" pitchFamily="34" charset="0"/>
                <a:cs typeface="Arial" panose="020B0604020202020204" pitchFamily="34" charset="0"/>
              </a:rPr>
              <a:t> Septic shock is defined as a subset of sepsis in which particularly profound circulatory, cellular, and metabolic abnormalities substantially increase mortality</a:t>
            </a:r>
          </a:p>
        </p:txBody>
      </p:sp>
    </p:spTree>
    <p:extLst>
      <p:ext uri="{BB962C8B-B14F-4D97-AF65-F5344CB8AC3E}">
        <p14:creationId xmlns:p14="http://schemas.microsoft.com/office/powerpoint/2010/main" val="5979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3421-E748-45EC-92A3-ABEE9467BBCF}"/>
              </a:ext>
            </a:extLst>
          </p:cNvPr>
          <p:cNvSpPr>
            <a:spLocks noGrp="1"/>
          </p:cNvSpPr>
          <p:nvPr>
            <p:ph type="title"/>
          </p:nvPr>
        </p:nvSpPr>
        <p:spPr>
          <a:xfrm>
            <a:off x="3378345" y="339156"/>
            <a:ext cx="8610600" cy="1293028"/>
          </a:xfrm>
        </p:spPr>
        <p:txBody>
          <a:bodyPr>
            <a:normAutofit/>
          </a:bodyPr>
          <a:lstStyle/>
          <a:p>
            <a:r>
              <a:rPr lang="en-US" sz="3600" u="sng" dirty="0">
                <a:effectLst>
                  <a:outerShdw blurRad="38100" dist="38100" dir="2700000" algn="tl">
                    <a:srgbClr val="000000">
                      <a:alpha val="43137"/>
                    </a:srgbClr>
                  </a:outerShdw>
                </a:effectLst>
              </a:rPr>
              <a:t>Sepsis definitions- Old V/S NEW</a:t>
            </a:r>
          </a:p>
        </p:txBody>
      </p:sp>
      <p:graphicFrame>
        <p:nvGraphicFramePr>
          <p:cNvPr id="4" name="Table 3">
            <a:extLst>
              <a:ext uri="{FF2B5EF4-FFF2-40B4-BE49-F238E27FC236}">
                <a16:creationId xmlns:a16="http://schemas.microsoft.com/office/drawing/2014/main" id="{CB4C7288-3147-4B2C-A499-9C12C5CDF65F}"/>
              </a:ext>
            </a:extLst>
          </p:cNvPr>
          <p:cNvGraphicFramePr>
            <a:graphicFrameLocks noGrp="1"/>
          </p:cNvGraphicFramePr>
          <p:nvPr>
            <p:extLst>
              <p:ext uri="{D42A27DB-BD31-4B8C-83A1-F6EECF244321}">
                <p14:modId xmlns:p14="http://schemas.microsoft.com/office/powerpoint/2010/main" val="2703449026"/>
              </p:ext>
            </p:extLst>
          </p:nvPr>
        </p:nvGraphicFramePr>
        <p:xfrm>
          <a:off x="0" y="1465934"/>
          <a:ext cx="12192001" cy="5405063"/>
        </p:xfrm>
        <a:graphic>
          <a:graphicData uri="http://schemas.openxmlformats.org/drawingml/2006/table">
            <a:tbl>
              <a:tblPr firstRow="1" bandRow="1">
                <a:tableStyleId>{00A15C55-8517-42AA-B614-E9B94910E393}</a:tableStyleId>
              </a:tblPr>
              <a:tblGrid>
                <a:gridCol w="2307333">
                  <a:extLst>
                    <a:ext uri="{9D8B030D-6E8A-4147-A177-3AD203B41FA5}">
                      <a16:colId xmlns:a16="http://schemas.microsoft.com/office/drawing/2014/main" val="179599915"/>
                    </a:ext>
                  </a:extLst>
                </a:gridCol>
                <a:gridCol w="3850105">
                  <a:extLst>
                    <a:ext uri="{9D8B030D-6E8A-4147-A177-3AD203B41FA5}">
                      <a16:colId xmlns:a16="http://schemas.microsoft.com/office/drawing/2014/main" val="3221629395"/>
                    </a:ext>
                  </a:extLst>
                </a:gridCol>
                <a:gridCol w="2607696">
                  <a:extLst>
                    <a:ext uri="{9D8B030D-6E8A-4147-A177-3AD203B41FA5}">
                      <a16:colId xmlns:a16="http://schemas.microsoft.com/office/drawing/2014/main" val="188505312"/>
                    </a:ext>
                  </a:extLst>
                </a:gridCol>
                <a:gridCol w="3426867">
                  <a:extLst>
                    <a:ext uri="{9D8B030D-6E8A-4147-A177-3AD203B41FA5}">
                      <a16:colId xmlns:a16="http://schemas.microsoft.com/office/drawing/2014/main" val="3722810441"/>
                    </a:ext>
                  </a:extLst>
                </a:gridCol>
              </a:tblGrid>
              <a:tr h="607456">
                <a:tc>
                  <a:txBody>
                    <a:bodyPr/>
                    <a:lstStyle/>
                    <a:p>
                      <a:endParaRPr lang="en-US" dirty="0">
                        <a:latin typeface="Calibri" panose="020F0502020204030204" pitchFamily="34" charset="0"/>
                        <a:cs typeface="+mn-cs"/>
                      </a:endParaRPr>
                    </a:p>
                    <a:p>
                      <a:r>
                        <a:rPr lang="en-US" dirty="0">
                          <a:latin typeface="Calibri" panose="020F0502020204030204" pitchFamily="34" charset="0"/>
                          <a:cs typeface="Arial" panose="020B0604020202020204" pitchFamily="34" charset="0"/>
                        </a:rPr>
                        <a:t>TERM</a:t>
                      </a:r>
                    </a:p>
                  </a:txBody>
                  <a:tcPr/>
                </a:tc>
                <a:tc>
                  <a:txBody>
                    <a:bodyPr/>
                    <a:lstStyle/>
                    <a:p>
                      <a:endParaRPr lang="en-US" dirty="0">
                        <a:latin typeface="Calibri" panose="020F0502020204030204" pitchFamily="34" charset="0"/>
                      </a:endParaRPr>
                    </a:p>
                    <a:p>
                      <a:r>
                        <a:rPr lang="en-US" dirty="0">
                          <a:latin typeface="Calibri" panose="020F0502020204030204" pitchFamily="34" charset="0"/>
                        </a:rPr>
                        <a:t>SEP- 1 (1992)</a:t>
                      </a:r>
                    </a:p>
                  </a:txBody>
                  <a:tcPr/>
                </a:tc>
                <a:tc>
                  <a:txBody>
                    <a:bodyPr/>
                    <a:lstStyle/>
                    <a:p>
                      <a:endParaRPr lang="en-US" dirty="0">
                        <a:latin typeface="Calibri" panose="020F0502020204030204" pitchFamily="34" charset="0"/>
                      </a:endParaRPr>
                    </a:p>
                    <a:p>
                      <a:r>
                        <a:rPr lang="en-US" dirty="0">
                          <a:latin typeface="Calibri" panose="020F0502020204030204" pitchFamily="34" charset="0"/>
                        </a:rPr>
                        <a:t>SEP- 2 (2001)</a:t>
                      </a:r>
                    </a:p>
                  </a:txBody>
                  <a:tcPr/>
                </a:tc>
                <a:tc>
                  <a:txBody>
                    <a:bodyPr/>
                    <a:lstStyle/>
                    <a:p>
                      <a:endParaRPr lang="en-US" dirty="0">
                        <a:latin typeface="Calibri" panose="020F0502020204030204" pitchFamily="34" charset="0"/>
                      </a:endParaRPr>
                    </a:p>
                    <a:p>
                      <a:r>
                        <a:rPr lang="en-US" dirty="0">
                          <a:latin typeface="Calibri" panose="020F0502020204030204" pitchFamily="34" charset="0"/>
                        </a:rPr>
                        <a:t>SEP- 3 (2015)</a:t>
                      </a:r>
                    </a:p>
                  </a:txBody>
                  <a:tcPr/>
                </a:tc>
                <a:extLst>
                  <a:ext uri="{0D108BD9-81ED-4DB2-BD59-A6C34878D82A}">
                    <a16:rowId xmlns:a16="http://schemas.microsoft.com/office/drawing/2014/main" val="2393869552"/>
                  </a:ext>
                </a:extLst>
              </a:tr>
              <a:tr h="1157060">
                <a:tc>
                  <a:txBody>
                    <a:bodyPr/>
                    <a:lstStyle/>
                    <a:p>
                      <a:endParaRPr lang="en-US" dirty="0">
                        <a:latin typeface="Calibri" panose="020F0502020204030204" pitchFamily="34" charset="0"/>
                      </a:endParaRPr>
                    </a:p>
                    <a:p>
                      <a:r>
                        <a:rPr lang="en-US" b="1" dirty="0">
                          <a:latin typeface="Calibri" panose="020F0502020204030204" pitchFamily="34" charset="0"/>
                          <a:cs typeface="Arial" panose="020B0604020202020204" pitchFamily="34" charset="0"/>
                        </a:rPr>
                        <a:t>SIRS</a:t>
                      </a:r>
                    </a:p>
                  </a:txBody>
                  <a:tcPr/>
                </a:tc>
                <a:tc>
                  <a:txBody>
                    <a:bodyPr/>
                    <a:lstStyle/>
                    <a:p>
                      <a:r>
                        <a:rPr lang="en-US" dirty="0">
                          <a:latin typeface="Calibri" panose="020F0502020204030204" pitchFamily="34" charset="0"/>
                          <a:cs typeface="Arial" panose="020B0604020202020204" pitchFamily="34" charset="0"/>
                        </a:rPr>
                        <a:t>≥ 2 criteria:</a:t>
                      </a:r>
                    </a:p>
                    <a:p>
                      <a:pPr marL="285750" indent="-285750">
                        <a:buFont typeface="Arial" panose="020B0604020202020204" pitchFamily="34" charset="0"/>
                        <a:buChar char="•"/>
                      </a:pPr>
                      <a:r>
                        <a:rPr lang="en-US" sz="1400" dirty="0">
                          <a:latin typeface="Calibri" panose="020F0502020204030204" pitchFamily="34" charset="0"/>
                          <a:cs typeface="Arial" panose="020B0604020202020204" pitchFamily="34" charset="0"/>
                        </a:rPr>
                        <a:t>Temp &lt;36 OR &gt;38º C</a:t>
                      </a:r>
                    </a:p>
                    <a:p>
                      <a:pPr marL="285750" indent="-285750">
                        <a:buFont typeface="Arial" panose="020B0604020202020204" pitchFamily="34" charset="0"/>
                        <a:buChar char="•"/>
                      </a:pPr>
                      <a:r>
                        <a:rPr lang="en-US" sz="1400" dirty="0">
                          <a:latin typeface="Calibri" panose="020F0502020204030204" pitchFamily="34" charset="0"/>
                          <a:cs typeface="Arial" panose="020B0604020202020204" pitchFamily="34" charset="0"/>
                        </a:rPr>
                        <a:t>HR &gt; 90 beats/min</a:t>
                      </a:r>
                    </a:p>
                    <a:p>
                      <a:pPr marL="285750" indent="-285750">
                        <a:buFont typeface="Arial" panose="020B0604020202020204" pitchFamily="34" charset="0"/>
                        <a:buChar char="•"/>
                      </a:pPr>
                      <a:r>
                        <a:rPr lang="en-US" sz="1400" dirty="0">
                          <a:latin typeface="Calibri" panose="020F0502020204030204" pitchFamily="34" charset="0"/>
                          <a:cs typeface="Arial" panose="020B0604020202020204" pitchFamily="34" charset="0"/>
                        </a:rPr>
                        <a:t>RR &gt; 20/ min OR PaCO</a:t>
                      </a:r>
                      <a:r>
                        <a:rPr lang="en-US" sz="1400" baseline="-25000" dirty="0">
                          <a:latin typeface="Calibri" panose="020F0502020204030204" pitchFamily="34" charset="0"/>
                          <a:cs typeface="Arial" panose="020B0604020202020204" pitchFamily="34" charset="0"/>
                        </a:rPr>
                        <a:t>2</a:t>
                      </a:r>
                      <a:r>
                        <a:rPr lang="en-US" sz="1400" dirty="0">
                          <a:latin typeface="Calibri" panose="020F0502020204030204" pitchFamily="34" charset="0"/>
                          <a:cs typeface="Arial" panose="020B0604020202020204" pitchFamily="34" charset="0"/>
                        </a:rPr>
                        <a:t> &lt; 32 mmHg</a:t>
                      </a:r>
                    </a:p>
                    <a:p>
                      <a:pPr marL="285750" indent="-285750">
                        <a:buFont typeface="Arial" panose="020B0604020202020204" pitchFamily="34" charset="0"/>
                        <a:buChar char="•"/>
                      </a:pPr>
                      <a:r>
                        <a:rPr lang="en-US" sz="1400" dirty="0">
                          <a:latin typeface="Calibri" panose="020F0502020204030204" pitchFamily="34" charset="0"/>
                          <a:cs typeface="Arial" panose="020B0604020202020204" pitchFamily="34" charset="0"/>
                        </a:rPr>
                        <a:t>WBC &lt; 4000, &gt;12,000 or &gt;10% bands</a:t>
                      </a:r>
                    </a:p>
                  </a:txBody>
                  <a:tcPr/>
                </a:tc>
                <a:tc>
                  <a:txBody>
                    <a:bodyPr/>
                    <a:lstStyle/>
                    <a:p>
                      <a:r>
                        <a:rPr lang="en-US" dirty="0">
                          <a:latin typeface="Calibri" panose="020F0502020204030204" pitchFamily="34" charset="0"/>
                          <a:cs typeface="Arial" panose="020B0604020202020204" pitchFamily="34" charset="0"/>
                        </a:rPr>
                        <a:t>Similar to SEP -1 </a:t>
                      </a:r>
                    </a:p>
                  </a:txBody>
                  <a:tcPr/>
                </a:tc>
                <a:tc>
                  <a:txBody>
                    <a:bodyPr/>
                    <a:lstStyle/>
                    <a:p>
                      <a:endParaRPr lang="en-US" dirty="0">
                        <a:solidFill>
                          <a:srgbClr val="FF0000"/>
                        </a:solidFill>
                        <a:latin typeface="Calibri" panose="020F0502020204030204" pitchFamily="34" charset="0"/>
                        <a:cs typeface="Arial" panose="020B0604020202020204" pitchFamily="34" charset="0"/>
                      </a:endParaRPr>
                    </a:p>
                  </a:txBody>
                  <a:tcPr>
                    <a:solidFill>
                      <a:srgbClr val="F53009"/>
                    </a:solidFill>
                  </a:tcPr>
                </a:tc>
                <a:extLst>
                  <a:ext uri="{0D108BD9-81ED-4DB2-BD59-A6C34878D82A}">
                    <a16:rowId xmlns:a16="http://schemas.microsoft.com/office/drawing/2014/main" val="233406410"/>
                  </a:ext>
                </a:extLst>
              </a:tr>
              <a:tr h="867795">
                <a:tc>
                  <a:txBody>
                    <a:bodyPr/>
                    <a:lstStyle/>
                    <a:p>
                      <a:endParaRPr lang="en-US" dirty="0">
                        <a:latin typeface="Calibri" panose="020F0502020204030204" pitchFamily="34" charset="0"/>
                      </a:endParaRPr>
                    </a:p>
                    <a:p>
                      <a:r>
                        <a:rPr lang="en-US" b="1" dirty="0">
                          <a:latin typeface="Calibri" panose="020F0502020204030204" pitchFamily="34" charset="0"/>
                          <a:cs typeface="Arial" panose="020B0604020202020204" pitchFamily="34" charset="0"/>
                        </a:rPr>
                        <a:t>SEPSIS</a:t>
                      </a:r>
                    </a:p>
                  </a:txBody>
                  <a:tcPr/>
                </a:tc>
                <a:tc>
                  <a:txBody>
                    <a:bodyPr/>
                    <a:lstStyle/>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SIRS + Infection</a:t>
                      </a:r>
                    </a:p>
                  </a:txBody>
                  <a:tcPr/>
                </a:tc>
                <a:tc>
                  <a:txBody>
                    <a:bodyPr/>
                    <a:lstStyle/>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Similar to SEP-1</a:t>
                      </a:r>
                    </a:p>
                  </a:txBody>
                  <a:tcPr/>
                </a:tc>
                <a:tc>
                  <a:txBody>
                    <a:bodyPr/>
                    <a:lstStyle/>
                    <a:p>
                      <a:r>
                        <a:rPr lang="en-US" sz="1800" b="0" dirty="0">
                          <a:latin typeface="Calibri" panose="020F0502020204030204" pitchFamily="34" charset="0"/>
                          <a:cs typeface="Arial" panose="020B0604020202020204" pitchFamily="34" charset="0"/>
                        </a:rPr>
                        <a:t>Suspected/proven infection +</a:t>
                      </a:r>
                    </a:p>
                    <a:p>
                      <a:r>
                        <a:rPr lang="en-US" sz="1800" b="0" dirty="0">
                          <a:latin typeface="Calibri" panose="020F0502020204030204" pitchFamily="34" charset="0"/>
                          <a:cs typeface="Arial" panose="020B0604020202020204" pitchFamily="34" charset="0"/>
                        </a:rPr>
                        <a:t>2 or more </a:t>
                      </a:r>
                      <a:r>
                        <a:rPr lang="en-US" sz="1800" b="0" dirty="0" err="1">
                          <a:latin typeface="Calibri" panose="020F0502020204030204" pitchFamily="34" charset="0"/>
                          <a:cs typeface="Arial" panose="020B0604020202020204" pitchFamily="34" charset="0"/>
                        </a:rPr>
                        <a:t>qSOFA</a:t>
                      </a:r>
                      <a:r>
                        <a:rPr lang="en-US" sz="1800" b="0" dirty="0">
                          <a:latin typeface="Calibri" panose="020F0502020204030204" pitchFamily="34" charset="0"/>
                          <a:cs typeface="Arial" panose="020B0604020202020204" pitchFamily="34" charset="0"/>
                        </a:rPr>
                        <a:t> (HAT) OR </a:t>
                      </a:r>
                    </a:p>
                    <a:p>
                      <a:r>
                        <a:rPr lang="en-US" sz="1800" b="0" dirty="0">
                          <a:latin typeface="Calibri" panose="020F0502020204030204" pitchFamily="34" charset="0"/>
                          <a:cs typeface="Arial" panose="020B0604020202020204" pitchFamily="34" charset="0"/>
                        </a:rPr>
                        <a:t>Rise in SOFA score by 2 or more</a:t>
                      </a:r>
                    </a:p>
                  </a:txBody>
                  <a:tcPr/>
                </a:tc>
                <a:extLst>
                  <a:ext uri="{0D108BD9-81ED-4DB2-BD59-A6C34878D82A}">
                    <a16:rowId xmlns:a16="http://schemas.microsoft.com/office/drawing/2014/main" val="2634877214"/>
                  </a:ext>
                </a:extLst>
              </a:tr>
              <a:tr h="867795">
                <a:tc>
                  <a:txBody>
                    <a:bodyPr/>
                    <a:lstStyle/>
                    <a:p>
                      <a:endParaRPr lang="en-US" dirty="0">
                        <a:latin typeface="Calibri" panose="020F0502020204030204" pitchFamily="34" charset="0"/>
                        <a:cs typeface="Arial" panose="020B0604020202020204" pitchFamily="34" charset="0"/>
                      </a:endParaRPr>
                    </a:p>
                    <a:p>
                      <a:r>
                        <a:rPr lang="en-US" b="1" dirty="0">
                          <a:latin typeface="Calibri" panose="020F0502020204030204" pitchFamily="34" charset="0"/>
                          <a:cs typeface="Arial" panose="020B0604020202020204" pitchFamily="34" charset="0"/>
                        </a:rPr>
                        <a:t>SEVERE SEPSIS</a:t>
                      </a:r>
                    </a:p>
                  </a:txBody>
                  <a:tcPr/>
                </a:tc>
                <a:tc>
                  <a:txBody>
                    <a:bodyPr/>
                    <a:lstStyle/>
                    <a:p>
                      <a:r>
                        <a:rPr lang="en-US" dirty="0">
                          <a:latin typeface="Calibri" panose="020F0502020204030204" pitchFamily="34" charset="0"/>
                          <a:cs typeface="Arial" panose="020B0604020202020204" pitchFamily="34" charset="0"/>
                        </a:rPr>
                        <a:t>Sepsis + Organ dysfunction or hypoperfusion</a:t>
                      </a:r>
                    </a:p>
                  </a:txBody>
                  <a:tcPr/>
                </a:tc>
                <a:tc>
                  <a:txBody>
                    <a:bodyPr/>
                    <a:lstStyle/>
                    <a:p>
                      <a:r>
                        <a:rPr lang="en-US" dirty="0">
                          <a:latin typeface="Calibri" panose="020F0502020204030204" pitchFamily="34" charset="0"/>
                          <a:cs typeface="Arial" panose="020B0604020202020204" pitchFamily="34" charset="0"/>
                        </a:rPr>
                        <a:t>Use multiple organ dysfunction score or SOFA score</a:t>
                      </a:r>
                    </a:p>
                  </a:txBody>
                  <a:tcPr/>
                </a:tc>
                <a:tc>
                  <a:txBody>
                    <a:bodyPr/>
                    <a:lstStyle/>
                    <a:p>
                      <a:endParaRPr lang="en-US" dirty="0">
                        <a:solidFill>
                          <a:srgbClr val="FF0000"/>
                        </a:solidFill>
                        <a:latin typeface="Calibri" panose="020F0502020204030204" pitchFamily="34" charset="0"/>
                        <a:cs typeface="Arial" panose="020B0604020202020204" pitchFamily="34" charset="0"/>
                      </a:endParaRPr>
                    </a:p>
                  </a:txBody>
                  <a:tcPr>
                    <a:solidFill>
                      <a:srgbClr val="F53009"/>
                    </a:solidFill>
                  </a:tcPr>
                </a:tc>
                <a:extLst>
                  <a:ext uri="{0D108BD9-81ED-4DB2-BD59-A6C34878D82A}">
                    <a16:rowId xmlns:a16="http://schemas.microsoft.com/office/drawing/2014/main" val="839123378"/>
                  </a:ext>
                </a:extLst>
              </a:tr>
              <a:tr h="1716983">
                <a:tc>
                  <a:txBody>
                    <a:bodyPr/>
                    <a:lstStyle/>
                    <a:p>
                      <a:endParaRPr lang="en-US" dirty="0">
                        <a:latin typeface="Calibri" panose="020F0502020204030204" pitchFamily="34" charset="0"/>
                        <a:cs typeface="Arial" panose="020B0604020202020204" pitchFamily="34" charset="0"/>
                      </a:endParaRPr>
                    </a:p>
                    <a:p>
                      <a:r>
                        <a:rPr lang="en-US" b="1" dirty="0">
                          <a:latin typeface="Calibri" panose="020F0502020204030204" pitchFamily="34" charset="0"/>
                          <a:cs typeface="Arial" panose="020B0604020202020204" pitchFamily="34" charset="0"/>
                        </a:rPr>
                        <a:t>SEPTIC SHOCK</a:t>
                      </a:r>
                    </a:p>
                  </a:txBody>
                  <a:tcPr/>
                </a:tc>
                <a:tc>
                  <a:txBody>
                    <a:bodyPr/>
                    <a:lstStyle/>
                    <a:p>
                      <a:r>
                        <a:rPr lang="en-US" dirty="0">
                          <a:latin typeface="Calibri" panose="020F0502020204030204" pitchFamily="34" charset="0"/>
                          <a:cs typeface="Arial" panose="020B0604020202020204" pitchFamily="34" charset="0"/>
                        </a:rPr>
                        <a:t>Sepsis induced hypotension (SBP &lt;90 or ↓ in SBP of ≥ 40 from baseline) despite adequate fluid resuscitation</a:t>
                      </a:r>
                    </a:p>
                  </a:txBody>
                  <a:tcPr/>
                </a:tc>
                <a:tc>
                  <a:txBody>
                    <a:bodyPr/>
                    <a:lstStyle/>
                    <a:p>
                      <a:r>
                        <a:rPr lang="en-US" dirty="0">
                          <a:latin typeface="Calibri" panose="020F0502020204030204" pitchFamily="34" charset="0"/>
                          <a:cs typeface="Arial" panose="020B0604020202020204" pitchFamily="34" charset="0"/>
                        </a:rPr>
                        <a:t>SBP &lt;90, MAP &lt;60 or ↓ in SBP of ≥ 40 despite adequate fluids resuscitation</a:t>
                      </a:r>
                    </a:p>
                  </a:txBody>
                  <a:tcPr/>
                </a:tc>
                <a:tc>
                  <a:txBody>
                    <a:bodyPr/>
                    <a:lstStyle/>
                    <a:p>
                      <a:r>
                        <a:rPr lang="en-US" sz="1800" dirty="0">
                          <a:latin typeface="Calibri" panose="020F0502020204030204" pitchFamily="34" charset="0"/>
                          <a:cs typeface="Arial" panose="020B0604020202020204" pitchFamily="34" charset="0"/>
                        </a:rPr>
                        <a:t>Sepsis +</a:t>
                      </a:r>
                    </a:p>
                    <a:p>
                      <a:r>
                        <a:rPr lang="en-US" sz="1800" dirty="0" err="1">
                          <a:latin typeface="Calibri" panose="020F0502020204030204" pitchFamily="34" charset="0"/>
                          <a:cs typeface="Arial" panose="020B0604020202020204" pitchFamily="34" charset="0"/>
                        </a:rPr>
                        <a:t>Vasopresssors</a:t>
                      </a:r>
                      <a:r>
                        <a:rPr lang="en-US" sz="1800" dirty="0">
                          <a:latin typeface="Calibri" panose="020F0502020204030204" pitchFamily="34" charset="0"/>
                          <a:cs typeface="Arial" panose="020B0604020202020204" pitchFamily="34" charset="0"/>
                        </a:rPr>
                        <a:t> needed for MAP &gt; 65 mmHg +</a:t>
                      </a:r>
                    </a:p>
                    <a:p>
                      <a:r>
                        <a:rPr lang="en-US" sz="1800" dirty="0">
                          <a:latin typeface="Calibri" panose="020F0502020204030204" pitchFamily="34" charset="0"/>
                          <a:cs typeface="Arial" panose="020B0604020202020204" pitchFamily="34" charset="0"/>
                        </a:rPr>
                        <a:t>Lactate &gt; 2mmol/L despite adequate fluid resuscitation</a:t>
                      </a:r>
                    </a:p>
                    <a:p>
                      <a:endParaRPr lang="en-US" sz="1400" dirty="0">
                        <a:latin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4616097"/>
                  </a:ext>
                </a:extLst>
              </a:tr>
            </a:tbl>
          </a:graphicData>
        </a:graphic>
      </p:graphicFrame>
    </p:spTree>
    <p:extLst>
      <p:ext uri="{BB962C8B-B14F-4D97-AF65-F5344CB8AC3E}">
        <p14:creationId xmlns:p14="http://schemas.microsoft.com/office/powerpoint/2010/main" val="17898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F5F3-8E2C-4BAE-9B51-B6391F1E30CE}"/>
              </a:ext>
            </a:extLst>
          </p:cNvPr>
          <p:cNvSpPr>
            <a:spLocks noGrp="1"/>
          </p:cNvSpPr>
          <p:nvPr>
            <p:ph type="title"/>
          </p:nvPr>
        </p:nvSpPr>
        <p:spPr>
          <a:xfrm>
            <a:off x="4018204" y="403761"/>
            <a:ext cx="7539509" cy="1293028"/>
          </a:xfrm>
        </p:spPr>
        <p:txBody>
          <a:bodyPr>
            <a:normAutofit/>
          </a:bodyPr>
          <a:lstStyle/>
          <a:p>
            <a:r>
              <a:rPr lang="en-US" sz="3600" u="sng" dirty="0">
                <a:effectLst>
                  <a:outerShdw blurRad="38100" dist="38100" dir="2700000" algn="tl">
                    <a:srgbClr val="000000">
                      <a:alpha val="43137"/>
                    </a:srgbClr>
                  </a:outerShdw>
                </a:effectLst>
              </a:rPr>
              <a:t>Organ dysfunction scores</a:t>
            </a:r>
          </a:p>
        </p:txBody>
      </p:sp>
      <p:pic>
        <p:nvPicPr>
          <p:cNvPr id="5" name="Content Placeholder 4" descr="A screenshot of a cell phone&#10;&#10;Description generated with very high confidence">
            <a:extLst>
              <a:ext uri="{FF2B5EF4-FFF2-40B4-BE49-F238E27FC236}">
                <a16:creationId xmlns:a16="http://schemas.microsoft.com/office/drawing/2014/main" id="{00EED66F-AFFB-484C-97CA-2634BD91FA65}"/>
              </a:ext>
            </a:extLst>
          </p:cNvPr>
          <p:cNvPicPr>
            <a:picLocks noGrp="1" noChangeAspect="1"/>
          </p:cNvPicPr>
          <p:nvPr>
            <p:ph idx="1"/>
          </p:nvPr>
        </p:nvPicPr>
        <p:blipFill>
          <a:blip r:embed="rId2"/>
          <a:stretch>
            <a:fillRect/>
          </a:stretch>
        </p:blipFill>
        <p:spPr>
          <a:xfrm>
            <a:off x="1603237" y="1636620"/>
            <a:ext cx="9052560" cy="5087462"/>
          </a:xfrm>
        </p:spPr>
      </p:pic>
      <p:pic>
        <p:nvPicPr>
          <p:cNvPr id="7" name="Picture 6" descr="A picture containing clipart&#10;&#10;Description generated with high confidence">
            <a:extLst>
              <a:ext uri="{FF2B5EF4-FFF2-40B4-BE49-F238E27FC236}">
                <a16:creationId xmlns:a16="http://schemas.microsoft.com/office/drawing/2014/main" id="{AF987685-D351-441F-A420-8D9668EE170C}"/>
              </a:ext>
            </a:extLst>
          </p:cNvPr>
          <p:cNvPicPr>
            <a:picLocks noChangeAspect="1"/>
          </p:cNvPicPr>
          <p:nvPr/>
        </p:nvPicPr>
        <p:blipFill>
          <a:blip r:embed="rId3"/>
          <a:stretch>
            <a:fillRect/>
          </a:stretch>
        </p:blipFill>
        <p:spPr>
          <a:xfrm>
            <a:off x="2127250" y="2161540"/>
            <a:ext cx="7937500" cy="3479800"/>
          </a:xfrm>
          <a:prstGeom prst="rect">
            <a:avLst/>
          </a:prstGeom>
        </p:spPr>
      </p:pic>
    </p:spTree>
    <p:extLst>
      <p:ext uri="{BB962C8B-B14F-4D97-AF65-F5344CB8AC3E}">
        <p14:creationId xmlns:p14="http://schemas.microsoft.com/office/powerpoint/2010/main" val="34441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CB0D45-9693-448D-A4C7-D7C650C60EDC}"/>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6464531" y="1269397"/>
            <a:ext cx="3227298" cy="2194560"/>
          </a:xfrm>
          <a:prstGeom prst="rect">
            <a:avLst/>
          </a:prstGeom>
        </p:spPr>
      </p:pic>
      <p:sp>
        <p:nvSpPr>
          <p:cNvPr id="8" name="TextBox 7">
            <a:extLst>
              <a:ext uri="{FF2B5EF4-FFF2-40B4-BE49-F238E27FC236}">
                <a16:creationId xmlns:a16="http://schemas.microsoft.com/office/drawing/2014/main" id="{54653B3A-4AA7-4FB2-A428-07C099422ACB}"/>
              </a:ext>
            </a:extLst>
          </p:cNvPr>
          <p:cNvSpPr txBox="1"/>
          <p:nvPr/>
        </p:nvSpPr>
        <p:spPr>
          <a:xfrm>
            <a:off x="883920" y="5532120"/>
            <a:ext cx="11079480" cy="769441"/>
          </a:xfrm>
          <a:prstGeom prst="rect">
            <a:avLst/>
          </a:prstGeom>
          <a:noFill/>
        </p:spPr>
        <p:txBody>
          <a:bodyPr wrap="square" rtlCol="0">
            <a:spAutoFit/>
          </a:bodyPr>
          <a:lstStyle/>
          <a:p>
            <a:r>
              <a:rPr lang="en-US" sz="2200" dirty="0">
                <a:latin typeface="Calibri" panose="020F0502020204030204" pitchFamily="34" charset="0"/>
                <a:cs typeface="Arial" panose="020B0604020202020204" pitchFamily="34" charset="0"/>
              </a:rPr>
              <a:t>In 2013, the total cost of sepsis in U.S. hospitals was an estimated $20 billion, the greatest amount associated with any single diagnosis.</a:t>
            </a:r>
            <a:r>
              <a:rPr lang="en-US" sz="2200" baseline="30000" dirty="0">
                <a:latin typeface="Calibri" panose="020F0502020204030204" pitchFamily="34" charset="0"/>
                <a:cs typeface="Arial" panose="020B0604020202020204" pitchFamily="34" charset="0"/>
              </a:rPr>
              <a:t>1</a:t>
            </a:r>
            <a:endParaRPr lang="en-US" sz="2200" dirty="0">
              <a:latin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83096EB7-4DF4-4C59-AD68-A00028225F51}"/>
              </a:ext>
            </a:extLst>
          </p:cNvPr>
          <p:cNvSpPr txBox="1"/>
          <p:nvPr/>
        </p:nvSpPr>
        <p:spPr>
          <a:xfrm>
            <a:off x="106680" y="6507480"/>
            <a:ext cx="11948160" cy="246221"/>
          </a:xfrm>
          <a:prstGeom prst="rect">
            <a:avLst/>
          </a:prstGeom>
          <a:noFill/>
        </p:spPr>
        <p:txBody>
          <a:bodyPr wrap="square" rtlCol="0">
            <a:spAutoFit/>
          </a:bodyPr>
          <a:lstStyle/>
          <a:p>
            <a:r>
              <a:rPr lang="en-US" sz="1000" baseline="30000" dirty="0"/>
              <a:t>1</a:t>
            </a:r>
            <a:r>
              <a:rPr lang="en-US" sz="1000" dirty="0"/>
              <a:t>(Agency for Healthcare Research and Quality (AHRQ), Center for Delivery, Organization, and Markets, Healthcare Cost and Utilization Project (HCUP), National Inpatient Sample (NIS), 2013)</a:t>
            </a:r>
          </a:p>
        </p:txBody>
      </p:sp>
      <p:sp>
        <p:nvSpPr>
          <p:cNvPr id="9" name="Title 1">
            <a:extLst>
              <a:ext uri="{FF2B5EF4-FFF2-40B4-BE49-F238E27FC236}">
                <a16:creationId xmlns:a16="http://schemas.microsoft.com/office/drawing/2014/main" id="{5E3E163D-3A67-4056-BEFD-471215FDA844}"/>
              </a:ext>
            </a:extLst>
          </p:cNvPr>
          <p:cNvSpPr>
            <a:spLocks noGrp="1"/>
          </p:cNvSpPr>
          <p:nvPr>
            <p:ph type="title"/>
          </p:nvPr>
        </p:nvSpPr>
        <p:spPr>
          <a:xfrm>
            <a:off x="1839531" y="140595"/>
            <a:ext cx="8229600" cy="1143000"/>
          </a:xfrm>
        </p:spPr>
        <p:txBody>
          <a:bodyPr>
            <a:normAutofit/>
          </a:bodyPr>
          <a:lstStyle/>
          <a:p>
            <a:r>
              <a:rPr lang="en-US" sz="3600" u="sng" dirty="0">
                <a:effectLst>
                  <a:outerShdw blurRad="38100" dist="38100" dir="2700000" algn="tl">
                    <a:srgbClr val="000000">
                      <a:alpha val="43137"/>
                    </a:srgbClr>
                  </a:outerShdw>
                </a:effectLst>
              </a:rPr>
              <a:t>Background</a:t>
            </a:r>
            <a:endParaRPr lang="en-US" sz="3600" u="sng" dirty="0">
              <a:solidFill>
                <a:srgbClr val="0033CC"/>
              </a:solidFill>
              <a:effectLst>
                <a:outerShdw blurRad="38100" dist="38100" dir="2700000" algn="tl">
                  <a:srgbClr val="000000">
                    <a:alpha val="43137"/>
                  </a:srgbClr>
                </a:outerShdw>
              </a:effectLst>
            </a:endParaRPr>
          </a:p>
        </p:txBody>
      </p:sp>
      <p:pic>
        <p:nvPicPr>
          <p:cNvPr id="5" name="Content Placeholder 4">
            <a:extLst>
              <a:ext uri="{FF2B5EF4-FFF2-40B4-BE49-F238E27FC236}">
                <a16:creationId xmlns:a16="http://schemas.microsoft.com/office/drawing/2014/main" id="{55FE5BD7-7213-4B96-9817-B2FFDA83F72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161758" y="3456374"/>
            <a:ext cx="7278640" cy="1645920"/>
          </a:xfrm>
        </p:spPr>
      </p:pic>
    </p:spTree>
    <p:extLst>
      <p:ext uri="{BB962C8B-B14F-4D97-AF65-F5344CB8AC3E}">
        <p14:creationId xmlns:p14="http://schemas.microsoft.com/office/powerpoint/2010/main" val="282064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2697-161E-40A5-9F26-070DFC5FB0B1}"/>
              </a:ext>
            </a:extLst>
          </p:cNvPr>
          <p:cNvSpPr>
            <a:spLocks noGrp="1"/>
          </p:cNvSpPr>
          <p:nvPr>
            <p:ph type="title"/>
          </p:nvPr>
        </p:nvSpPr>
        <p:spPr>
          <a:xfrm>
            <a:off x="3225684" y="400263"/>
            <a:ext cx="8610600" cy="1293028"/>
          </a:xfrm>
        </p:spPr>
        <p:txBody>
          <a:bodyPr>
            <a:normAutofit/>
          </a:bodyPr>
          <a:lstStyle/>
          <a:p>
            <a:r>
              <a:rPr lang="en-US" sz="3600" u="sng" dirty="0">
                <a:effectLst>
                  <a:outerShdw blurRad="38100" dist="38100" dir="2700000" algn="tl">
                    <a:srgbClr val="000000">
                      <a:alpha val="43137"/>
                    </a:srgbClr>
                  </a:outerShdw>
                </a:effectLst>
              </a:rPr>
              <a:t>Why do we care about sepsis?</a:t>
            </a:r>
          </a:p>
        </p:txBody>
      </p:sp>
      <p:sp>
        <p:nvSpPr>
          <p:cNvPr id="3" name="Content Placeholder 2">
            <a:extLst>
              <a:ext uri="{FF2B5EF4-FFF2-40B4-BE49-F238E27FC236}">
                <a16:creationId xmlns:a16="http://schemas.microsoft.com/office/drawing/2014/main" id="{52C9799C-229E-4800-933C-6226782DAE37}"/>
              </a:ext>
            </a:extLst>
          </p:cNvPr>
          <p:cNvSpPr>
            <a:spLocks noGrp="1"/>
          </p:cNvSpPr>
          <p:nvPr>
            <p:ph idx="1"/>
          </p:nvPr>
        </p:nvSpPr>
        <p:spPr>
          <a:xfrm>
            <a:off x="5689600" y="1751527"/>
            <a:ext cx="6177208" cy="4906851"/>
          </a:xfrm>
        </p:spPr>
        <p:txBody>
          <a:bodyPr>
            <a:normAutofit fontScale="77500" lnSpcReduction="20000"/>
          </a:bodyPr>
          <a:lstStyle/>
          <a:p>
            <a:r>
              <a:rPr lang="en-US" dirty="0">
                <a:latin typeface="Calibri" panose="020F0502020204030204" pitchFamily="34" charset="0"/>
                <a:cs typeface="Arial" panose="020B0604020202020204" pitchFamily="34" charset="0"/>
              </a:rPr>
              <a:t>Long delay in recognition and initial treatment of Sepsis increases mortality</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Sepsis is a leading cause of hospital readmissions. About 19% of patients admitted with sepsis get re-hospitalized within 30 days.</a:t>
            </a:r>
            <a:r>
              <a:rPr lang="en-US" baseline="30000" dirty="0">
                <a:latin typeface="Calibri" panose="020F0502020204030204" pitchFamily="34" charset="0"/>
                <a:cs typeface="Arial" panose="020B0604020202020204" pitchFamily="34" charset="0"/>
              </a:rPr>
              <a:t>1</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It is also associated with longer post- discharge rehabilitation stay, mental and physical disabilities and adverse events</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The average cost per hospital stay for sepsis is $18,400,  which is double the average cost per stay across all other conditions.</a:t>
            </a:r>
            <a:r>
              <a:rPr lang="en-US" baseline="30000" dirty="0">
                <a:latin typeface="Calibri" panose="020F0502020204030204" pitchFamily="34" charset="0"/>
                <a:cs typeface="Arial" panose="020B0604020202020204" pitchFamily="34" charset="0"/>
              </a:rPr>
              <a:t>2</a:t>
            </a:r>
          </a:p>
          <a:p>
            <a:endParaRPr lang="en-US" baseline="30000"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About 40% US adults have not heard of sepsis</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In May 2017, World health assembly (WHA) and World health organization (WHO) made sepsis a global priority and urged 194 member states to improve the prevention, diagnosis and treatment of sepsis</a:t>
            </a:r>
          </a:p>
          <a:p>
            <a:endParaRPr lang="en-US" sz="1600" dirty="0">
              <a:latin typeface="Arial" panose="020B0604020202020204" pitchFamily="34" charset="0"/>
              <a:cs typeface="Arial" panose="020B0604020202020204" pitchFamily="34" charset="0"/>
            </a:endParaRPr>
          </a:p>
          <a:p>
            <a:pPr marL="0" indent="0">
              <a:buNone/>
            </a:pPr>
            <a:endParaRPr lang="en-US" sz="1000" dirty="0"/>
          </a:p>
          <a:p>
            <a:pPr marL="0" indent="0">
              <a:buNone/>
            </a:pPr>
            <a:endParaRPr lang="en-US" sz="1300" baseline="30000" dirty="0">
              <a:latin typeface="Arial" panose="020B0604020202020204" pitchFamily="34" charset="0"/>
              <a:cs typeface="Arial" panose="020B0604020202020204" pitchFamily="34" charset="0"/>
            </a:endParaRPr>
          </a:p>
          <a:p>
            <a:pPr marL="0" indent="0">
              <a:buNone/>
            </a:pPr>
            <a:endParaRPr lang="en-US" sz="1300" baseline="30000" dirty="0">
              <a:latin typeface="Arial" panose="020B0604020202020204" pitchFamily="34" charset="0"/>
              <a:cs typeface="Arial" panose="020B0604020202020204" pitchFamily="34" charset="0"/>
            </a:endParaRPr>
          </a:p>
          <a:p>
            <a:pPr marL="0" indent="0">
              <a:buNone/>
            </a:pPr>
            <a:endParaRPr lang="en-US" sz="1300" baseline="30000" dirty="0">
              <a:latin typeface="Arial" panose="020B0604020202020204" pitchFamily="34" charset="0"/>
              <a:cs typeface="Arial" panose="020B0604020202020204" pitchFamily="34" charset="0"/>
            </a:endParaRPr>
          </a:p>
          <a:p>
            <a:endParaRPr lang="en-US" sz="1000" dirty="0"/>
          </a:p>
        </p:txBody>
      </p:sp>
      <p:pic>
        <p:nvPicPr>
          <p:cNvPr id="7" name="Picture 6" descr="A screenshot of a cell phone&#10;&#10;Description generated with high confidence">
            <a:extLst>
              <a:ext uri="{FF2B5EF4-FFF2-40B4-BE49-F238E27FC236}">
                <a16:creationId xmlns:a16="http://schemas.microsoft.com/office/drawing/2014/main" id="{313D1BC2-466E-40E3-9CBA-E27DE0B4D87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587" r="2" b="2"/>
          <a:stretch/>
        </p:blipFill>
        <p:spPr>
          <a:xfrm>
            <a:off x="325192" y="2030042"/>
            <a:ext cx="5145669" cy="3882043"/>
          </a:xfrm>
          <a:prstGeom prst="rect">
            <a:avLst/>
          </a:prstGeom>
        </p:spPr>
      </p:pic>
      <p:sp>
        <p:nvSpPr>
          <p:cNvPr id="4" name="TextBox 3">
            <a:extLst>
              <a:ext uri="{FF2B5EF4-FFF2-40B4-BE49-F238E27FC236}">
                <a16:creationId xmlns:a16="http://schemas.microsoft.com/office/drawing/2014/main" id="{BA366A9D-A1B2-4B33-8CA3-C12A48AC65CB}"/>
              </a:ext>
            </a:extLst>
          </p:cNvPr>
          <p:cNvSpPr txBox="1"/>
          <p:nvPr/>
        </p:nvSpPr>
        <p:spPr>
          <a:xfrm>
            <a:off x="259080" y="6218685"/>
            <a:ext cx="5211781" cy="830997"/>
          </a:xfrm>
          <a:prstGeom prst="rect">
            <a:avLst/>
          </a:prstGeom>
          <a:noFill/>
        </p:spPr>
        <p:txBody>
          <a:bodyPr wrap="square" rtlCol="0">
            <a:spAutoFit/>
          </a:bodyPr>
          <a:lstStyle/>
          <a:p>
            <a:r>
              <a:rPr lang="en-US" sz="1000" baseline="30000" dirty="0">
                <a:latin typeface="Arial" panose="020B0604020202020204" pitchFamily="34" charset="0"/>
                <a:cs typeface="Arial" panose="020B0604020202020204" pitchFamily="34" charset="0"/>
              </a:rPr>
              <a:t>1 </a:t>
            </a:r>
            <a:r>
              <a:rPr lang="en-US" sz="1000" dirty="0">
                <a:latin typeface="Arial" panose="020B0604020202020204" pitchFamily="34" charset="0"/>
                <a:cs typeface="Arial" panose="020B0604020202020204" pitchFamily="34" charset="0"/>
              </a:rPr>
              <a:t>https://www.hcup-us.ahrq.gov/reports/statbriefs/sb196-Readmissions-Trends-High-Volume-Conditions.jsp</a:t>
            </a:r>
          </a:p>
          <a:p>
            <a:r>
              <a:rPr lang="en-US" sz="1000" baseline="30000" dirty="0">
                <a:latin typeface="Arial" panose="020B0604020202020204" pitchFamily="34" charset="0"/>
                <a:cs typeface="Arial" panose="020B0604020202020204" pitchFamily="34" charset="0"/>
              </a:rPr>
              <a:t>2. </a:t>
            </a:r>
            <a:r>
              <a:rPr lang="en-US" sz="1000" dirty="0">
                <a:latin typeface="Arial" panose="020B0604020202020204" pitchFamily="34" charset="0"/>
                <a:cs typeface="Arial" panose="020B0604020202020204" pitchFamily="34" charset="0"/>
              </a:rPr>
              <a:t>https://www.hcup-us.ahrq.gov/reports/statbriefs/sb146.pdf</a:t>
            </a:r>
          </a:p>
          <a:p>
            <a:r>
              <a:rPr lang="en-US" dirty="0"/>
              <a:t> </a:t>
            </a:r>
          </a:p>
        </p:txBody>
      </p:sp>
    </p:spTree>
    <p:extLst>
      <p:ext uri="{BB962C8B-B14F-4D97-AF65-F5344CB8AC3E}">
        <p14:creationId xmlns:p14="http://schemas.microsoft.com/office/powerpoint/2010/main" val="1142024170"/>
      </p:ext>
    </p:extLst>
  </p:cSld>
  <p:clrMapOvr>
    <a:masterClrMapping/>
  </p:clrMapOvr>
</p:sld>
</file>

<file path=ppt/theme/theme1.xml><?xml version="1.0" encoding="utf-8"?>
<a:theme xmlns:a="http://schemas.openxmlformats.org/drawingml/2006/main" name="Vapor Trai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3239</TotalTime>
  <Words>3670</Words>
  <Application>Microsoft Office PowerPoint</Application>
  <PresentationFormat>Widescreen</PresentationFormat>
  <Paragraphs>522</Paragraphs>
  <Slides>43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Algerian</vt:lpstr>
      <vt:lpstr>Arial</vt:lpstr>
      <vt:lpstr>Arial Rounded MT Bold</vt:lpstr>
      <vt:lpstr>Calibri</vt:lpstr>
      <vt:lpstr>Cambria Math</vt:lpstr>
      <vt:lpstr>Century Gothic</vt:lpstr>
      <vt:lpstr>Gotham-Book</vt:lpstr>
      <vt:lpstr>Wingdings</vt:lpstr>
      <vt:lpstr>Vapor Trail</vt:lpstr>
      <vt:lpstr>Sepsis on Acute Care Floors</vt:lpstr>
      <vt:lpstr>Disclosure statement</vt:lpstr>
      <vt:lpstr>Learning objectives</vt:lpstr>
      <vt:lpstr>Sepsis: a medical emergency</vt:lpstr>
      <vt:lpstr>What is Sepsis?</vt:lpstr>
      <vt:lpstr>Sepsis definitions- Old V/S NEW</vt:lpstr>
      <vt:lpstr>Organ dysfunction scores</vt:lpstr>
      <vt:lpstr>Background</vt:lpstr>
      <vt:lpstr>Why do we care about sepsis?</vt:lpstr>
      <vt:lpstr>Sepsis Stats at Umass</vt:lpstr>
      <vt:lpstr>        The Sepsis Continuum</vt:lpstr>
      <vt:lpstr>      Where is Sepsis diagnosed and treated?</vt:lpstr>
      <vt:lpstr>PowerPoint Presentation</vt:lpstr>
      <vt:lpstr>Different settings = different care</vt:lpstr>
      <vt:lpstr>Unique diagnostic challenges on floor</vt:lpstr>
      <vt:lpstr>Sepsis Early recognition tools</vt:lpstr>
      <vt:lpstr>“Sepsis ALERT” PILOTS AT UMASS</vt:lpstr>
      <vt:lpstr>PowerPoint Presentation</vt:lpstr>
      <vt:lpstr>Sepsis PAM AND bpa in EPIC</vt:lpstr>
      <vt:lpstr>PowerPoint Presentation</vt:lpstr>
      <vt:lpstr>Bundle based care in sepsis</vt:lpstr>
      <vt:lpstr>Unique Treatment challenges on the floor</vt:lpstr>
      <vt:lpstr>“ Obtain two sets of blood cultures prior to administration of antibiotics”</vt:lpstr>
      <vt:lpstr>“Measure Lactate level”</vt:lpstr>
      <vt:lpstr>      “Administer Broad Spectrum antibiotics”</vt:lpstr>
      <vt:lpstr>PowerPoint Presentation</vt:lpstr>
      <vt:lpstr>What is happening at UMass?</vt:lpstr>
      <vt:lpstr>PowerPoint Presentation</vt:lpstr>
      <vt:lpstr>PowerPoint Presentation</vt:lpstr>
      <vt:lpstr>Countermeasures/Plan  (The 3 E approach)</vt:lpstr>
      <vt:lpstr>PowerPoint Presentation</vt:lpstr>
      <vt:lpstr>PowerPoint Presentation</vt:lpstr>
      <vt:lpstr>Study/Check</vt:lpstr>
      <vt:lpstr>IV Fluids</vt:lpstr>
      <vt:lpstr>PowerPoint Presentation</vt:lpstr>
      <vt:lpstr>PowerPoint Presentation</vt:lpstr>
      <vt:lpstr>PowerPoint Presentation</vt:lpstr>
      <vt:lpstr>Strategies to increase bundle compliance</vt:lpstr>
      <vt:lpstr>Escavo Sepsis Timer</vt:lpstr>
      <vt:lpstr>Sepsis documentation tips</vt:lpstr>
      <vt:lpstr>PowerPoint Presentation</vt:lpstr>
      <vt:lpstr>Excellent Physician Sepsis Documentation </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Sepsis on Acute Care Floors</dc:title>
  <dc:creator>Trivedi, Meghna</dc:creator>
  <cp:lastModifiedBy>Kelley, Michelle</cp:lastModifiedBy>
  <cp:revision>260</cp:revision>
  <dcterms:created xsi:type="dcterms:W3CDTF">2018-10-01T17:42:54Z</dcterms:created>
  <dcterms:modified xsi:type="dcterms:W3CDTF">2018-10-29T10:19:06Z</dcterms:modified>
</cp:coreProperties>
</file>